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5" r:id="rId2"/>
    <p:sldId id="266" r:id="rId3"/>
    <p:sldId id="267" r:id="rId4"/>
    <p:sldId id="268" r:id="rId5"/>
    <p:sldId id="269" r:id="rId6"/>
    <p:sldId id="270" r:id="rId7"/>
    <p:sldId id="271" r:id="rId8"/>
    <p:sldId id="272" r:id="rId9"/>
    <p:sldId id="273" r:id="rId10"/>
    <p:sldId id="274" r:id="rId11"/>
    <p:sldId id="275" r:id="rId12"/>
    <p:sldId id="276" r:id="rId13"/>
    <p:sldId id="260" r:id="rId14"/>
    <p:sldId id="261" r:id="rId15"/>
    <p:sldId id="262" r:id="rId16"/>
  </p:sldIdLst>
  <p:sldSz cx="12192000" cy="6858000"/>
  <p:notesSz cx="6858000" cy="9144000"/>
  <p:embeddedFontLst>
    <p:embeddedFont>
      <p:font typeface="Noto Sans CJK KR Medium" panose="020B0600000101010101" charset="-127"/>
      <p:regular r:id="rId17"/>
    </p:embeddedFont>
    <p:embeddedFont>
      <p:font typeface="Noto Sans CJK KR Bold" panose="020B0800000000000000"/>
      <p:bold r:id="rId18"/>
    </p:embeddedFont>
    <p:embeddedFont>
      <p:font typeface="Noto Sans KR Medium" panose="020B0200000000000000" pitchFamily="50" charset="-127"/>
      <p:regular r:id="rId19"/>
    </p:embeddedFont>
    <p:embeddedFont>
      <p:font typeface="맑은 고딕" panose="020B0503020000020004" pitchFamily="50" charset="-127"/>
      <p:regular r:id="rId20"/>
      <p:bold r:id="rId21"/>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66FF"/>
    <a:srgbClr val="138CD7"/>
    <a:srgbClr val="1494E2"/>
    <a:srgbClr val="1D9DEB"/>
    <a:srgbClr val="40ACEE"/>
    <a:srgbClr val="E6E6E6"/>
    <a:srgbClr val="6699FF"/>
    <a:srgbClr val="3399FF"/>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2" autoAdjust="0"/>
    <p:restoredTop sz="94660"/>
  </p:normalViewPr>
  <p:slideViewPr>
    <p:cSldViewPr snapToGrid="0">
      <p:cViewPr varScale="1">
        <p:scale>
          <a:sx n="82" d="100"/>
          <a:sy n="82" d="100"/>
        </p:scale>
        <p:origin x="66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5" name="바닥글 개체 틀 4"/>
          <p:cNvSpPr>
            <a:spLocks noGrp="1"/>
          </p:cNvSpPr>
          <p:nvPr>
            <p:ph type="ftr" sz="quarter" idx="11"/>
          </p:nvPr>
        </p:nvSpPr>
        <p:spPr/>
        <p:txBody>
          <a:bodyPr/>
          <a:lstStyle/>
          <a:p>
            <a:endParaRPr lang="ko-KR" altLang="en-US"/>
          </a:p>
        </p:txBody>
      </p:sp>
      <p:pic>
        <p:nvPicPr>
          <p:cNvPr id="18" name="그림 17"/>
          <p:cNvPicPr>
            <a:picLocks noChangeAspect="1"/>
          </p:cNvPicPr>
          <p:nvPr userDrawn="1"/>
        </p:nvPicPr>
        <p:blipFill>
          <a:blip r:embed="rId2"/>
          <a:stretch>
            <a:fillRect/>
          </a:stretch>
        </p:blipFill>
        <p:spPr>
          <a:xfrm>
            <a:off x="414804" y="6350105"/>
            <a:ext cx="1379496" cy="329880"/>
          </a:xfrm>
          <a:prstGeom prst="rect">
            <a:avLst/>
          </a:prstGeom>
        </p:spPr>
      </p:pic>
    </p:spTree>
    <p:extLst>
      <p:ext uri="{BB962C8B-B14F-4D97-AF65-F5344CB8AC3E}">
        <p14:creationId xmlns:p14="http://schemas.microsoft.com/office/powerpoint/2010/main" val="4084853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B27AC27-9433-4C4C-A2AB-A4C866B212D3}" type="slidenum">
              <a:rPr lang="ko-KR" altLang="en-US" smtClean="0"/>
              <a:t>‹#›</a:t>
            </a:fld>
            <a:endParaRPr lang="ko-KR" altLang="en-US"/>
          </a:p>
        </p:txBody>
      </p:sp>
      <p:cxnSp>
        <p:nvCxnSpPr>
          <p:cNvPr id="7" name="직선 연결선 6"/>
          <p:cNvCxnSpPr/>
          <p:nvPr userDrawn="1"/>
        </p:nvCxnSpPr>
        <p:spPr>
          <a:xfrm flipV="1">
            <a:off x="414804" y="655614"/>
            <a:ext cx="11772000" cy="8629"/>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p:cNvCxnSpPr/>
          <p:nvPr userDrawn="1"/>
        </p:nvCxnSpPr>
        <p:spPr>
          <a:xfrm flipV="1">
            <a:off x="414804" y="6262342"/>
            <a:ext cx="11772000" cy="862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userDrawn="1"/>
        </p:nvPicPr>
        <p:blipFill>
          <a:blip r:embed="rId2"/>
          <a:stretch>
            <a:fillRect/>
          </a:stretch>
        </p:blipFill>
        <p:spPr>
          <a:xfrm>
            <a:off x="397552" y="6350105"/>
            <a:ext cx="1379496" cy="329880"/>
          </a:xfrm>
          <a:prstGeom prst="rect">
            <a:avLst/>
          </a:prstGeom>
        </p:spPr>
      </p:pic>
    </p:spTree>
    <p:extLst>
      <p:ext uri="{BB962C8B-B14F-4D97-AF65-F5344CB8AC3E}">
        <p14:creationId xmlns:p14="http://schemas.microsoft.com/office/powerpoint/2010/main" val="320195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B27AC27-9433-4C4C-A2AB-A4C866B212D3}" type="slidenum">
              <a:rPr lang="ko-KR" altLang="en-US" smtClean="0"/>
              <a:t>‹#›</a:t>
            </a:fld>
            <a:endParaRPr lang="ko-KR" altLang="en-US"/>
          </a:p>
        </p:txBody>
      </p:sp>
      <p:cxnSp>
        <p:nvCxnSpPr>
          <p:cNvPr id="7" name="직선 연결선 6"/>
          <p:cNvCxnSpPr/>
          <p:nvPr userDrawn="1"/>
        </p:nvCxnSpPr>
        <p:spPr>
          <a:xfrm flipV="1">
            <a:off x="414804" y="655614"/>
            <a:ext cx="11772000" cy="8629"/>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p:cNvCxnSpPr/>
          <p:nvPr userDrawn="1"/>
        </p:nvCxnSpPr>
        <p:spPr>
          <a:xfrm flipV="1">
            <a:off x="414804" y="6262342"/>
            <a:ext cx="11772000" cy="862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userDrawn="1"/>
        </p:nvPicPr>
        <p:blipFill>
          <a:blip r:embed="rId2"/>
          <a:stretch>
            <a:fillRect/>
          </a:stretch>
        </p:blipFill>
        <p:spPr>
          <a:xfrm>
            <a:off x="397552" y="6350105"/>
            <a:ext cx="1379496" cy="329880"/>
          </a:xfrm>
          <a:prstGeom prst="rect">
            <a:avLst/>
          </a:prstGeom>
        </p:spPr>
      </p:pic>
    </p:spTree>
    <p:extLst>
      <p:ext uri="{BB962C8B-B14F-4D97-AF65-F5344CB8AC3E}">
        <p14:creationId xmlns:p14="http://schemas.microsoft.com/office/powerpoint/2010/main" val="2171899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322811" y="207186"/>
            <a:ext cx="10515600" cy="407958"/>
          </a:xfrm>
        </p:spPr>
        <p:txBody>
          <a:bodyPr>
            <a:noAutofit/>
          </a:bodyPr>
          <a:lstStyle>
            <a:lvl1pPr>
              <a:defRPr sz="2400">
                <a:latin typeface="Noto Sans CJK KR Medium" panose="020B0600000000000000" pitchFamily="34" charset="-127"/>
                <a:ea typeface="Noto Sans CJK KR Medium" panose="020B0600000000000000" pitchFamily="34" charset="-127"/>
              </a:defRPr>
            </a:lvl1pPr>
          </a:lstStyle>
          <a:p>
            <a:r>
              <a:rPr lang="ko-KR" altLang="en-US" dirty="0"/>
              <a:t>마스터 제목 스타일 편집</a:t>
            </a:r>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21358B8-2D68-44F6-A074-B4DC659410B2}" type="slidenum">
              <a:rPr lang="ko-KR" altLang="en-US" smtClean="0"/>
              <a:t>‹#›</a:t>
            </a:fld>
            <a:endParaRPr lang="ko-KR" altLang="en-US"/>
          </a:p>
        </p:txBody>
      </p:sp>
      <p:cxnSp>
        <p:nvCxnSpPr>
          <p:cNvPr id="7" name="직선 연결선 6"/>
          <p:cNvCxnSpPr/>
          <p:nvPr userDrawn="1"/>
        </p:nvCxnSpPr>
        <p:spPr>
          <a:xfrm flipV="1">
            <a:off x="414804" y="655614"/>
            <a:ext cx="11772000" cy="8629"/>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userDrawn="1"/>
        </p:nvCxnSpPr>
        <p:spPr>
          <a:xfrm flipV="1">
            <a:off x="414804" y="6262342"/>
            <a:ext cx="11772000" cy="862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그림 8"/>
          <p:cNvPicPr>
            <a:picLocks noChangeAspect="1"/>
          </p:cNvPicPr>
          <p:nvPr userDrawn="1"/>
        </p:nvPicPr>
        <p:blipFill>
          <a:blip r:embed="rId2"/>
          <a:stretch>
            <a:fillRect/>
          </a:stretch>
        </p:blipFill>
        <p:spPr>
          <a:xfrm>
            <a:off x="397552" y="6350105"/>
            <a:ext cx="1379496" cy="329880"/>
          </a:xfrm>
          <a:prstGeom prst="rect">
            <a:avLst/>
          </a:prstGeom>
        </p:spPr>
      </p:pic>
    </p:spTree>
    <p:extLst>
      <p:ext uri="{BB962C8B-B14F-4D97-AF65-F5344CB8AC3E}">
        <p14:creationId xmlns:p14="http://schemas.microsoft.com/office/powerpoint/2010/main" val="777730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B27AC27-9433-4C4C-A2AB-A4C866B212D3}" type="slidenum">
              <a:rPr lang="ko-KR" altLang="en-US" smtClean="0"/>
              <a:t>‹#›</a:t>
            </a:fld>
            <a:endParaRPr lang="ko-KR" altLang="en-US"/>
          </a:p>
        </p:txBody>
      </p:sp>
      <p:cxnSp>
        <p:nvCxnSpPr>
          <p:cNvPr id="7" name="직선 연결선 6"/>
          <p:cNvCxnSpPr/>
          <p:nvPr userDrawn="1"/>
        </p:nvCxnSpPr>
        <p:spPr>
          <a:xfrm flipV="1">
            <a:off x="414804" y="655614"/>
            <a:ext cx="11772000" cy="8629"/>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제목 1"/>
          <p:cNvSpPr txBox="1">
            <a:spLocks/>
          </p:cNvSpPr>
          <p:nvPr userDrawn="1"/>
        </p:nvSpPr>
        <p:spPr>
          <a:xfrm>
            <a:off x="322811" y="207186"/>
            <a:ext cx="10515600" cy="407958"/>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2400" kern="1200">
                <a:solidFill>
                  <a:schemeClr val="tx1"/>
                </a:solidFill>
                <a:latin typeface="Noto Sans CJK KR Medium" panose="020B0600000000000000" pitchFamily="34" charset="-127"/>
                <a:ea typeface="Noto Sans CJK KR Medium" panose="020B0600000000000000" pitchFamily="34" charset="-127"/>
                <a:cs typeface="+mj-cs"/>
              </a:defRPr>
            </a:lvl1pPr>
          </a:lstStyle>
          <a:p>
            <a:r>
              <a:rPr lang="ko-KR" altLang="en-US" dirty="0"/>
              <a:t>마스터 제목 스타일 편집</a:t>
            </a:r>
          </a:p>
        </p:txBody>
      </p:sp>
      <p:cxnSp>
        <p:nvCxnSpPr>
          <p:cNvPr id="10" name="직선 연결선 9"/>
          <p:cNvCxnSpPr/>
          <p:nvPr userDrawn="1"/>
        </p:nvCxnSpPr>
        <p:spPr>
          <a:xfrm flipV="1">
            <a:off x="414804" y="6262342"/>
            <a:ext cx="11772000" cy="862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그림 10"/>
          <p:cNvPicPr>
            <a:picLocks noChangeAspect="1"/>
          </p:cNvPicPr>
          <p:nvPr userDrawn="1"/>
        </p:nvPicPr>
        <p:blipFill>
          <a:blip r:embed="rId2"/>
          <a:stretch>
            <a:fillRect/>
          </a:stretch>
        </p:blipFill>
        <p:spPr>
          <a:xfrm>
            <a:off x="397552" y="6350105"/>
            <a:ext cx="1379496" cy="329880"/>
          </a:xfrm>
          <a:prstGeom prst="rect">
            <a:avLst/>
          </a:prstGeom>
        </p:spPr>
      </p:pic>
    </p:spTree>
    <p:extLst>
      <p:ext uri="{BB962C8B-B14F-4D97-AF65-F5344CB8AC3E}">
        <p14:creationId xmlns:p14="http://schemas.microsoft.com/office/powerpoint/2010/main" val="2774800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B27AC27-9433-4C4C-A2AB-A4C866B212D3}" type="slidenum">
              <a:rPr lang="ko-KR" altLang="en-US" smtClean="0"/>
              <a:t>‹#›</a:t>
            </a:fld>
            <a:endParaRPr lang="ko-KR" altLang="en-US"/>
          </a:p>
        </p:txBody>
      </p:sp>
      <p:cxnSp>
        <p:nvCxnSpPr>
          <p:cNvPr id="7" name="직선 연결선 6"/>
          <p:cNvCxnSpPr/>
          <p:nvPr userDrawn="1"/>
        </p:nvCxnSpPr>
        <p:spPr>
          <a:xfrm flipV="1">
            <a:off x="414804" y="664240"/>
            <a:ext cx="11772000" cy="8629"/>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p:cNvCxnSpPr/>
          <p:nvPr userDrawn="1"/>
        </p:nvCxnSpPr>
        <p:spPr>
          <a:xfrm flipV="1">
            <a:off x="414804" y="6270968"/>
            <a:ext cx="11772000" cy="862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userDrawn="1"/>
        </p:nvPicPr>
        <p:blipFill>
          <a:blip r:embed="rId2"/>
          <a:stretch>
            <a:fillRect/>
          </a:stretch>
        </p:blipFill>
        <p:spPr>
          <a:xfrm>
            <a:off x="397552" y="6350105"/>
            <a:ext cx="1379496" cy="329880"/>
          </a:xfrm>
          <a:prstGeom prst="rect">
            <a:avLst/>
          </a:prstGeom>
        </p:spPr>
      </p:pic>
    </p:spTree>
    <p:extLst>
      <p:ext uri="{BB962C8B-B14F-4D97-AF65-F5344CB8AC3E}">
        <p14:creationId xmlns:p14="http://schemas.microsoft.com/office/powerpoint/2010/main" val="3341735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EB27AC27-9433-4C4C-A2AB-A4C866B212D3}" type="slidenum">
              <a:rPr lang="ko-KR" altLang="en-US" smtClean="0"/>
              <a:t>‹#›</a:t>
            </a:fld>
            <a:endParaRPr lang="ko-KR" altLang="en-US"/>
          </a:p>
        </p:txBody>
      </p:sp>
      <p:cxnSp>
        <p:nvCxnSpPr>
          <p:cNvPr id="8" name="직선 연결선 7"/>
          <p:cNvCxnSpPr/>
          <p:nvPr userDrawn="1"/>
        </p:nvCxnSpPr>
        <p:spPr>
          <a:xfrm flipV="1">
            <a:off x="414804" y="655614"/>
            <a:ext cx="11772000" cy="8629"/>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flipV="1">
            <a:off x="414804" y="6262342"/>
            <a:ext cx="11772000" cy="862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그림 10"/>
          <p:cNvPicPr>
            <a:picLocks noChangeAspect="1"/>
          </p:cNvPicPr>
          <p:nvPr userDrawn="1"/>
        </p:nvPicPr>
        <p:blipFill>
          <a:blip r:embed="rId2"/>
          <a:stretch>
            <a:fillRect/>
          </a:stretch>
        </p:blipFill>
        <p:spPr>
          <a:xfrm>
            <a:off x="397552" y="6350105"/>
            <a:ext cx="1379496" cy="329880"/>
          </a:xfrm>
          <a:prstGeom prst="rect">
            <a:avLst/>
          </a:prstGeom>
        </p:spPr>
      </p:pic>
    </p:spTree>
    <p:extLst>
      <p:ext uri="{BB962C8B-B14F-4D97-AF65-F5344CB8AC3E}">
        <p14:creationId xmlns:p14="http://schemas.microsoft.com/office/powerpoint/2010/main" val="2235813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EB27AC27-9433-4C4C-A2AB-A4C866B212D3}" type="slidenum">
              <a:rPr lang="ko-KR" altLang="en-US" smtClean="0"/>
              <a:t>‹#›</a:t>
            </a:fld>
            <a:endParaRPr lang="ko-KR" altLang="en-US"/>
          </a:p>
        </p:txBody>
      </p:sp>
      <p:cxnSp>
        <p:nvCxnSpPr>
          <p:cNvPr id="10" name="직선 연결선 9"/>
          <p:cNvCxnSpPr/>
          <p:nvPr userDrawn="1"/>
        </p:nvCxnSpPr>
        <p:spPr>
          <a:xfrm flipV="1">
            <a:off x="414804" y="655614"/>
            <a:ext cx="11772000" cy="8629"/>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userDrawn="1"/>
        </p:nvCxnSpPr>
        <p:spPr>
          <a:xfrm flipV="1">
            <a:off x="414804" y="6262342"/>
            <a:ext cx="11772000" cy="862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그림 12"/>
          <p:cNvPicPr>
            <a:picLocks noChangeAspect="1"/>
          </p:cNvPicPr>
          <p:nvPr userDrawn="1"/>
        </p:nvPicPr>
        <p:blipFill>
          <a:blip r:embed="rId2"/>
          <a:stretch>
            <a:fillRect/>
          </a:stretch>
        </p:blipFill>
        <p:spPr>
          <a:xfrm>
            <a:off x="397552" y="6350105"/>
            <a:ext cx="1379496" cy="329880"/>
          </a:xfrm>
          <a:prstGeom prst="rect">
            <a:avLst/>
          </a:prstGeom>
        </p:spPr>
      </p:pic>
    </p:spTree>
    <p:extLst>
      <p:ext uri="{BB962C8B-B14F-4D97-AF65-F5344CB8AC3E}">
        <p14:creationId xmlns:p14="http://schemas.microsoft.com/office/powerpoint/2010/main" val="1299769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B27AC27-9433-4C4C-A2AB-A4C866B212D3}" type="slidenum">
              <a:rPr lang="ko-KR" altLang="en-US" smtClean="0"/>
              <a:t>‹#›</a:t>
            </a:fld>
            <a:endParaRPr lang="ko-KR" altLang="en-US"/>
          </a:p>
        </p:txBody>
      </p:sp>
      <p:cxnSp>
        <p:nvCxnSpPr>
          <p:cNvPr id="6" name="직선 연결선 5"/>
          <p:cNvCxnSpPr/>
          <p:nvPr userDrawn="1"/>
        </p:nvCxnSpPr>
        <p:spPr>
          <a:xfrm flipV="1">
            <a:off x="414804" y="655614"/>
            <a:ext cx="11772000" cy="8629"/>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userDrawn="1"/>
        </p:nvCxnSpPr>
        <p:spPr>
          <a:xfrm flipV="1">
            <a:off x="414804" y="6262342"/>
            <a:ext cx="11772000" cy="862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그림 8"/>
          <p:cNvPicPr>
            <a:picLocks noChangeAspect="1"/>
          </p:cNvPicPr>
          <p:nvPr userDrawn="1"/>
        </p:nvPicPr>
        <p:blipFill>
          <a:blip r:embed="rId2"/>
          <a:stretch>
            <a:fillRect/>
          </a:stretch>
        </p:blipFill>
        <p:spPr>
          <a:xfrm>
            <a:off x="397552" y="6350105"/>
            <a:ext cx="1379496" cy="329880"/>
          </a:xfrm>
          <a:prstGeom prst="rect">
            <a:avLst/>
          </a:prstGeom>
        </p:spPr>
      </p:pic>
    </p:spTree>
    <p:extLst>
      <p:ext uri="{BB962C8B-B14F-4D97-AF65-F5344CB8AC3E}">
        <p14:creationId xmlns:p14="http://schemas.microsoft.com/office/powerpoint/2010/main" val="372669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B27AC27-9433-4C4C-A2AB-A4C866B212D3}" type="slidenum">
              <a:rPr lang="ko-KR" altLang="en-US" smtClean="0"/>
              <a:t>‹#›</a:t>
            </a:fld>
            <a:endParaRPr lang="ko-KR" altLang="en-US"/>
          </a:p>
        </p:txBody>
      </p:sp>
      <p:cxnSp>
        <p:nvCxnSpPr>
          <p:cNvPr id="5" name="직선 연결선 4"/>
          <p:cNvCxnSpPr/>
          <p:nvPr userDrawn="1"/>
        </p:nvCxnSpPr>
        <p:spPr>
          <a:xfrm flipV="1">
            <a:off x="414804" y="655614"/>
            <a:ext cx="11772000" cy="8629"/>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직선 연결선 6"/>
          <p:cNvCxnSpPr/>
          <p:nvPr userDrawn="1"/>
        </p:nvCxnSpPr>
        <p:spPr>
          <a:xfrm flipV="1">
            <a:off x="414804" y="6262342"/>
            <a:ext cx="11772000" cy="862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그림 7"/>
          <p:cNvPicPr>
            <a:picLocks noChangeAspect="1"/>
          </p:cNvPicPr>
          <p:nvPr userDrawn="1"/>
        </p:nvPicPr>
        <p:blipFill>
          <a:blip r:embed="rId2"/>
          <a:stretch>
            <a:fillRect/>
          </a:stretch>
        </p:blipFill>
        <p:spPr>
          <a:xfrm>
            <a:off x="397552" y="6350105"/>
            <a:ext cx="1379496" cy="329880"/>
          </a:xfrm>
          <a:prstGeom prst="rect">
            <a:avLst/>
          </a:prstGeom>
        </p:spPr>
      </p:pic>
    </p:spTree>
    <p:extLst>
      <p:ext uri="{BB962C8B-B14F-4D97-AF65-F5344CB8AC3E}">
        <p14:creationId xmlns:p14="http://schemas.microsoft.com/office/powerpoint/2010/main" val="4197177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EB27AC27-9433-4C4C-A2AB-A4C866B212D3}" type="slidenum">
              <a:rPr lang="ko-KR" altLang="en-US" smtClean="0"/>
              <a:t>‹#›</a:t>
            </a:fld>
            <a:endParaRPr lang="ko-KR" altLang="en-US"/>
          </a:p>
        </p:txBody>
      </p:sp>
      <p:cxnSp>
        <p:nvCxnSpPr>
          <p:cNvPr id="8" name="직선 연결선 7"/>
          <p:cNvCxnSpPr/>
          <p:nvPr userDrawn="1"/>
        </p:nvCxnSpPr>
        <p:spPr>
          <a:xfrm flipV="1">
            <a:off x="414804" y="655614"/>
            <a:ext cx="11772000" cy="8629"/>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flipV="1">
            <a:off x="414804" y="6262342"/>
            <a:ext cx="11772000" cy="862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그림 10"/>
          <p:cNvPicPr>
            <a:picLocks noChangeAspect="1"/>
          </p:cNvPicPr>
          <p:nvPr userDrawn="1"/>
        </p:nvPicPr>
        <p:blipFill>
          <a:blip r:embed="rId2"/>
          <a:stretch>
            <a:fillRect/>
          </a:stretch>
        </p:blipFill>
        <p:spPr>
          <a:xfrm>
            <a:off x="397552" y="6350105"/>
            <a:ext cx="1379496" cy="329880"/>
          </a:xfrm>
          <a:prstGeom prst="rect">
            <a:avLst/>
          </a:prstGeom>
        </p:spPr>
      </p:pic>
    </p:spTree>
    <p:extLst>
      <p:ext uri="{BB962C8B-B14F-4D97-AF65-F5344CB8AC3E}">
        <p14:creationId xmlns:p14="http://schemas.microsoft.com/office/powerpoint/2010/main" val="1537582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EB27AC27-9433-4C4C-A2AB-A4C866B212D3}" type="slidenum">
              <a:rPr lang="ko-KR" altLang="en-US" smtClean="0"/>
              <a:t>‹#›</a:t>
            </a:fld>
            <a:endParaRPr lang="ko-KR" altLang="en-US"/>
          </a:p>
        </p:txBody>
      </p:sp>
      <p:cxnSp>
        <p:nvCxnSpPr>
          <p:cNvPr id="8" name="직선 연결선 7"/>
          <p:cNvCxnSpPr/>
          <p:nvPr userDrawn="1"/>
        </p:nvCxnSpPr>
        <p:spPr>
          <a:xfrm flipV="1">
            <a:off x="414804" y="655614"/>
            <a:ext cx="11772000" cy="8629"/>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flipV="1">
            <a:off x="414804" y="6262342"/>
            <a:ext cx="11772000" cy="8629"/>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그림 10"/>
          <p:cNvPicPr>
            <a:picLocks noChangeAspect="1"/>
          </p:cNvPicPr>
          <p:nvPr userDrawn="1"/>
        </p:nvPicPr>
        <p:blipFill>
          <a:blip r:embed="rId2"/>
          <a:stretch>
            <a:fillRect/>
          </a:stretch>
        </p:blipFill>
        <p:spPr>
          <a:xfrm>
            <a:off x="397552" y="6350105"/>
            <a:ext cx="1379496" cy="329880"/>
          </a:xfrm>
          <a:prstGeom prst="rect">
            <a:avLst/>
          </a:prstGeom>
        </p:spPr>
      </p:pic>
    </p:spTree>
    <p:extLst>
      <p:ext uri="{BB962C8B-B14F-4D97-AF65-F5344CB8AC3E}">
        <p14:creationId xmlns:p14="http://schemas.microsoft.com/office/powerpoint/2010/main" val="613056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5B2194-21D9-4363-842A-909897BC7A64}" type="datetimeFigureOut">
              <a:rPr lang="ko-KR" altLang="en-US" smtClean="0"/>
              <a:t>2024-12-05</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27AC27-9433-4C4C-A2AB-A4C866B212D3}" type="slidenum">
              <a:rPr lang="ko-KR" altLang="en-US" smtClean="0"/>
              <a:t>‹#›</a:t>
            </a:fld>
            <a:endParaRPr lang="ko-KR" altLang="en-US"/>
          </a:p>
        </p:txBody>
      </p:sp>
    </p:spTree>
    <p:extLst>
      <p:ext uri="{BB962C8B-B14F-4D97-AF65-F5344CB8AC3E}">
        <p14:creationId xmlns:p14="http://schemas.microsoft.com/office/powerpoint/2010/main" val="564297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a:spLocks noGrp="1"/>
          </p:cNvSpPr>
          <p:nvPr>
            <p:ph type="ctrTitle" idx="4294967295"/>
          </p:nvPr>
        </p:nvSpPr>
        <p:spPr>
          <a:xfrm>
            <a:off x="2699657" y="1270639"/>
            <a:ext cx="6836229" cy="1028427"/>
          </a:xfrm>
          <a:solidFill>
            <a:schemeClr val="bg1">
              <a:lumMod val="95000"/>
            </a:schemeClr>
          </a:solidFill>
          <a:ln>
            <a:solidFill>
              <a:schemeClr val="bg1">
                <a:lumMod val="50000"/>
              </a:schemeClr>
            </a:solidFill>
          </a:ln>
        </p:spPr>
        <p:txBody>
          <a:bodyPr anchor="ctr">
            <a:noAutofit/>
          </a:bodyPr>
          <a:lstStyle/>
          <a:p>
            <a:pPr algn="ctr">
              <a:lnSpc>
                <a:spcPct val="130000"/>
              </a:lnSpc>
            </a:pPr>
            <a:r>
              <a:rPr lang="en-US" altLang="ko-KR" sz="3200" b="1" dirty="0">
                <a:latin typeface="Noto Sans KR Medium" panose="020B0600000000000000" pitchFamily="34" charset="-127"/>
                <a:ea typeface="Noto Sans KR Medium" panose="020B0600000000000000" pitchFamily="34" charset="-127"/>
                <a:cs typeface="+mn-cs"/>
              </a:rPr>
              <a:t>WE-Meet </a:t>
            </a:r>
            <a:r>
              <a:rPr lang="ko-KR" altLang="en-US" sz="3200" b="1" dirty="0">
                <a:latin typeface="Noto Sans KR Medium" panose="020B0600000000000000" pitchFamily="34" charset="-127"/>
                <a:ea typeface="Noto Sans KR Medium" panose="020B0600000000000000" pitchFamily="34" charset="-127"/>
                <a:cs typeface="+mn-cs"/>
              </a:rPr>
              <a:t>프로젝트 결과보고서</a:t>
            </a:r>
          </a:p>
        </p:txBody>
      </p:sp>
      <p:sp>
        <p:nvSpPr>
          <p:cNvPr id="9" name="부제목 2"/>
          <p:cNvSpPr>
            <a:spLocks noGrp="1"/>
          </p:cNvSpPr>
          <p:nvPr>
            <p:ph type="subTitle" idx="4294967295"/>
          </p:nvPr>
        </p:nvSpPr>
        <p:spPr>
          <a:xfrm>
            <a:off x="1976844" y="2347231"/>
            <a:ext cx="8273143" cy="495300"/>
          </a:xfrm>
          <a:ln>
            <a:noFill/>
          </a:ln>
        </p:spPr>
        <p:txBody>
          <a:bodyPr anchor="ctr">
            <a:noAutofit/>
          </a:bodyPr>
          <a:lstStyle/>
          <a:p>
            <a:pPr marL="0" indent="0" algn="ctr">
              <a:buNone/>
            </a:pPr>
            <a:r>
              <a:rPr lang="en-US" altLang="ko-KR" sz="2400" b="1"/>
              <a:t>- </a:t>
            </a:r>
            <a:r>
              <a:rPr lang="ko-KR" altLang="en-US" sz="2000" b="1">
                <a:latin typeface="Noto Sans KR Medium" panose="020B0600000000000000" pitchFamily="34" charset="-127"/>
                <a:ea typeface="Noto Sans KR Medium" panose="020B0600000000000000" pitchFamily="34" charset="-127"/>
              </a:rPr>
              <a:t>보일러 효율 영향 인자 확인 및 최적화 효율 계산 인공지능 모델 개발</a:t>
            </a:r>
            <a:r>
              <a:rPr lang="en-US" altLang="ko-KR" sz="2400" b="1"/>
              <a:t>-</a:t>
            </a:r>
            <a:endParaRPr lang="ko-KR" altLang="en-US" sz="2400" dirty="0">
              <a:solidFill>
                <a:srgbClr val="FF0000"/>
              </a:solidFill>
              <a:effectLst/>
              <a:latin typeface="+mj-ea"/>
              <a:ea typeface="+mj-ea"/>
            </a:endParaRPr>
          </a:p>
        </p:txBody>
      </p:sp>
      <p:sp>
        <p:nvSpPr>
          <p:cNvPr id="6" name="부제목 2"/>
          <p:cNvSpPr txBox="1">
            <a:spLocks/>
          </p:cNvSpPr>
          <p:nvPr/>
        </p:nvSpPr>
        <p:spPr>
          <a:xfrm>
            <a:off x="889257" y="4595950"/>
            <a:ext cx="9144000" cy="1356636"/>
          </a:xfrm>
          <a:prstGeom prst="rect">
            <a:avLst/>
          </a:prstGeom>
        </p:spPr>
        <p:txBody>
          <a:bodyPr vert="horz" lIns="91440" tIns="45720" rIns="91440" bIns="45720" rtlCol="0" anchor="ctr">
            <a:noAutofit/>
          </a:bodyPr>
          <a:lstStyle>
            <a:lvl1pPr marL="0" indent="0" algn="l" defTabSz="914400" rtl="0" eaLnBrk="1" latinLnBrk="1" hangingPunct="1">
              <a:lnSpc>
                <a:spcPct val="90000"/>
              </a:lnSpc>
              <a:spcBef>
                <a:spcPts val="1000"/>
              </a:spcBef>
              <a:buFont typeface="Arial" panose="020B0604020202020204" pitchFamily="34" charset="0"/>
              <a:buNone/>
              <a:defRPr sz="2000" kern="1200">
                <a:solidFill>
                  <a:srgbClr val="002060"/>
                </a:solidFill>
                <a:latin typeface="Noto Sans CJK KR Bold" panose="020B0800000000000000" pitchFamily="34" charset="-127"/>
                <a:ea typeface="Noto Sans CJK KR Bold" panose="020B0800000000000000" pitchFamily="34" charset="-127"/>
                <a:cs typeface="+mn-cs"/>
              </a:defRPr>
            </a:lvl1pPr>
            <a:lvl2pPr marL="457200" indent="0" algn="ctr" defTabSz="914400" rtl="0" eaLnBrk="1" latinLnBrk="1"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1"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ko-KR" altLang="en-US" sz="1400" b="1" dirty="0">
                <a:solidFill>
                  <a:srgbClr val="0070C0"/>
                </a:solidFill>
                <a:latin typeface="Noto Sans KR Medium" panose="020B0600000000000000" pitchFamily="34" charset="-127"/>
                <a:ea typeface="Noto Sans KR Medium" panose="020B0600000000000000" pitchFamily="34" charset="-127"/>
              </a:rPr>
              <a:t>참여 프로젝트 </a:t>
            </a:r>
            <a:r>
              <a:rPr lang="en-US" altLang="ko-KR" sz="1400" b="1">
                <a:solidFill>
                  <a:srgbClr val="0070C0"/>
                </a:solidFill>
                <a:latin typeface="Noto Sans KR Medium" panose="020B0600000000000000" pitchFamily="34" charset="-127"/>
                <a:ea typeface="Noto Sans KR Medium" panose="020B0600000000000000" pitchFamily="34" charset="-127"/>
              </a:rPr>
              <a:t>: </a:t>
            </a:r>
            <a:r>
              <a:rPr lang="ko-KR" altLang="en-US" sz="1400" b="1">
                <a:solidFill>
                  <a:srgbClr val="0070C0"/>
                </a:solidFill>
                <a:latin typeface="Noto Sans KR Medium" panose="020B0600000000000000" pitchFamily="34" charset="-127"/>
                <a:ea typeface="Noto Sans KR Medium" panose="020B0600000000000000" pitchFamily="34" charset="-127"/>
              </a:rPr>
              <a:t>보일러 효율 영향인자 확인</a:t>
            </a:r>
            <a:endParaRPr lang="en-US" altLang="ko-KR" sz="1400" b="1" dirty="0">
              <a:solidFill>
                <a:srgbClr val="0070C0"/>
              </a:solidFill>
              <a:latin typeface="Noto Sans KR Medium" panose="020B0600000000000000" pitchFamily="34" charset="-127"/>
              <a:ea typeface="Noto Sans KR Medium" panose="020B0600000000000000" pitchFamily="34" charset="-127"/>
            </a:endParaRPr>
          </a:p>
          <a:p>
            <a:r>
              <a:rPr lang="ko-KR" altLang="en-US" sz="1400" b="1" dirty="0">
                <a:solidFill>
                  <a:srgbClr val="0070C0"/>
                </a:solidFill>
                <a:latin typeface="Noto Sans KR Medium" panose="020B0600000000000000" pitchFamily="34" charset="-127"/>
                <a:ea typeface="Noto Sans KR Medium" panose="020B0600000000000000" pitchFamily="34" charset="-127"/>
              </a:rPr>
              <a:t>멘토</a:t>
            </a:r>
            <a:r>
              <a:rPr lang="en-US" altLang="ko-KR" sz="1400" b="1" dirty="0">
                <a:solidFill>
                  <a:srgbClr val="0070C0"/>
                </a:solidFill>
                <a:latin typeface="Noto Sans KR Medium" panose="020B0600000000000000" pitchFamily="34" charset="-127"/>
                <a:ea typeface="Noto Sans KR Medium" panose="020B0600000000000000" pitchFamily="34" charset="-127"/>
              </a:rPr>
              <a:t>/</a:t>
            </a:r>
            <a:r>
              <a:rPr lang="ko-KR" altLang="en-US" sz="1400" b="1" dirty="0">
                <a:solidFill>
                  <a:srgbClr val="0070C0"/>
                </a:solidFill>
                <a:latin typeface="Noto Sans KR Medium" panose="020B0600000000000000" pitchFamily="34" charset="-127"/>
                <a:ea typeface="Noto Sans KR Medium" panose="020B0600000000000000" pitchFamily="34" charset="-127"/>
              </a:rPr>
              <a:t>지도교수 </a:t>
            </a:r>
            <a:r>
              <a:rPr lang="en-US" altLang="ko-KR" sz="1400" b="1">
                <a:solidFill>
                  <a:srgbClr val="0070C0"/>
                </a:solidFill>
                <a:latin typeface="Noto Sans KR Medium" panose="020B0600000000000000" pitchFamily="34" charset="-127"/>
                <a:ea typeface="Noto Sans KR Medium" panose="020B0600000000000000" pitchFamily="34" charset="-127"/>
              </a:rPr>
              <a:t>: </a:t>
            </a:r>
            <a:r>
              <a:rPr lang="ko-KR" altLang="en-US" sz="1400" b="1">
                <a:solidFill>
                  <a:srgbClr val="0070C0"/>
                </a:solidFill>
                <a:latin typeface="Noto Sans KR Medium" panose="020B0600000000000000" pitchFamily="34" charset="-127"/>
                <a:ea typeface="Noto Sans KR Medium" panose="020B0600000000000000" pitchFamily="34" charset="-127"/>
              </a:rPr>
              <a:t>김치관</a:t>
            </a:r>
            <a:r>
              <a:rPr lang="en-US" altLang="ko-KR" sz="1400" b="1">
                <a:solidFill>
                  <a:srgbClr val="0070C0"/>
                </a:solidFill>
                <a:latin typeface="Noto Sans KR Medium" panose="020B0600000000000000" pitchFamily="34" charset="-127"/>
                <a:ea typeface="Noto Sans KR Medium" panose="020B0600000000000000" pitchFamily="34" charset="-127"/>
              </a:rPr>
              <a:t>(</a:t>
            </a:r>
            <a:r>
              <a:rPr lang="ko-KR" altLang="en-US" sz="1400" b="1" dirty="0" err="1">
                <a:solidFill>
                  <a:srgbClr val="0070C0"/>
                </a:solidFill>
                <a:latin typeface="Noto Sans KR Medium" panose="020B0600000000000000" pitchFamily="34" charset="-127"/>
                <a:ea typeface="Noto Sans KR Medium" panose="020B0600000000000000" pitchFamily="34" charset="-127"/>
              </a:rPr>
              <a:t>기업멘토</a:t>
            </a:r>
            <a:r>
              <a:rPr lang="en-US" altLang="ko-KR" sz="1400" b="1">
                <a:solidFill>
                  <a:srgbClr val="0070C0"/>
                </a:solidFill>
                <a:latin typeface="Noto Sans KR Medium" panose="020B0600000000000000" pitchFamily="34" charset="-127"/>
                <a:ea typeface="Noto Sans KR Medium" panose="020B0600000000000000" pitchFamily="34" charset="-127"/>
              </a:rPr>
              <a:t>), </a:t>
            </a:r>
            <a:r>
              <a:rPr lang="ko-KR" altLang="en-US" sz="1400" b="1">
                <a:solidFill>
                  <a:srgbClr val="0070C0"/>
                </a:solidFill>
                <a:latin typeface="Noto Sans KR Medium" panose="020B0600000000000000" pitchFamily="34" charset="-127"/>
                <a:ea typeface="Noto Sans KR Medium" panose="020B0600000000000000" pitchFamily="34" charset="-127"/>
              </a:rPr>
              <a:t>정설영</a:t>
            </a:r>
            <a:r>
              <a:rPr lang="en-US" altLang="ko-KR" sz="1400" b="1">
                <a:solidFill>
                  <a:srgbClr val="0070C0"/>
                </a:solidFill>
                <a:latin typeface="Noto Sans KR Medium" panose="020B0600000000000000" pitchFamily="34" charset="-127"/>
                <a:ea typeface="Noto Sans KR Medium" panose="020B0600000000000000" pitchFamily="34" charset="-127"/>
              </a:rPr>
              <a:t>(</a:t>
            </a:r>
            <a:r>
              <a:rPr lang="ko-KR" altLang="en-US" sz="1400" b="1" dirty="0">
                <a:solidFill>
                  <a:srgbClr val="0070C0"/>
                </a:solidFill>
                <a:latin typeface="Noto Sans KR Medium" panose="020B0600000000000000" pitchFamily="34" charset="-127"/>
                <a:ea typeface="Noto Sans KR Medium" panose="020B0600000000000000" pitchFamily="34" charset="-127"/>
              </a:rPr>
              <a:t>지도교수</a:t>
            </a:r>
            <a:r>
              <a:rPr lang="en-US" altLang="ko-KR" sz="1400" b="1" dirty="0">
                <a:solidFill>
                  <a:srgbClr val="0070C0"/>
                </a:solidFill>
                <a:latin typeface="Noto Sans KR Medium" panose="020B0600000000000000" pitchFamily="34" charset="-127"/>
                <a:ea typeface="Noto Sans KR Medium" panose="020B0600000000000000" pitchFamily="34" charset="-127"/>
              </a:rPr>
              <a:t>)</a:t>
            </a:r>
          </a:p>
          <a:p>
            <a:r>
              <a:rPr lang="ko-KR" altLang="en-US" sz="1400" b="1" dirty="0">
                <a:solidFill>
                  <a:srgbClr val="0070C0"/>
                </a:solidFill>
                <a:latin typeface="Noto Sans KR Medium" panose="020B0600000000000000" pitchFamily="34" charset="-127"/>
                <a:ea typeface="Noto Sans KR Medium" panose="020B0600000000000000" pitchFamily="34" charset="-127"/>
              </a:rPr>
              <a:t>팀        명 </a:t>
            </a:r>
            <a:r>
              <a:rPr lang="en-US" altLang="ko-KR" sz="1400" b="1">
                <a:solidFill>
                  <a:srgbClr val="0070C0"/>
                </a:solidFill>
                <a:latin typeface="Noto Sans KR Medium" panose="020B0600000000000000" pitchFamily="34" charset="-127"/>
                <a:ea typeface="Noto Sans KR Medium" panose="020B0600000000000000" pitchFamily="34" charset="-127"/>
              </a:rPr>
              <a:t>: </a:t>
            </a:r>
            <a:r>
              <a:rPr lang="ko-KR" altLang="en-US" sz="1400" b="1">
                <a:solidFill>
                  <a:srgbClr val="0070C0"/>
                </a:solidFill>
                <a:latin typeface="Noto Sans KR Medium" panose="020B0600000000000000" pitchFamily="34" charset="-127"/>
                <a:ea typeface="Noto Sans KR Medium" panose="020B0600000000000000" pitchFamily="34" charset="-127"/>
              </a:rPr>
              <a:t>이피보일</a:t>
            </a:r>
            <a:endParaRPr lang="en-US" altLang="ko-KR" sz="1400" b="1">
              <a:solidFill>
                <a:srgbClr val="0070C0"/>
              </a:solidFill>
              <a:latin typeface="Noto Sans KR Medium" panose="020B0600000000000000" pitchFamily="34" charset="-127"/>
              <a:ea typeface="Noto Sans KR Medium" panose="020B0600000000000000" pitchFamily="34" charset="-127"/>
            </a:endParaRPr>
          </a:p>
          <a:p>
            <a:r>
              <a:rPr lang="ko-KR" altLang="en-US" sz="1400" b="1">
                <a:solidFill>
                  <a:srgbClr val="0070C0"/>
                </a:solidFill>
                <a:latin typeface="Noto Sans KR Medium" panose="020B0600000000000000" pitchFamily="34" charset="-127"/>
                <a:ea typeface="Noto Sans KR Medium" panose="020B0600000000000000" pitchFamily="34" charset="-127"/>
              </a:rPr>
              <a:t>팀        </a:t>
            </a:r>
            <a:r>
              <a:rPr lang="ko-KR" altLang="en-US" sz="1400" b="1" dirty="0">
                <a:solidFill>
                  <a:srgbClr val="0070C0"/>
                </a:solidFill>
                <a:latin typeface="Noto Sans KR Medium" panose="020B0600000000000000" pitchFamily="34" charset="-127"/>
                <a:ea typeface="Noto Sans KR Medium" panose="020B0600000000000000" pitchFamily="34" charset="-127"/>
              </a:rPr>
              <a:t>원 </a:t>
            </a:r>
            <a:r>
              <a:rPr lang="en-US" altLang="ko-KR" sz="1400" b="1">
                <a:solidFill>
                  <a:srgbClr val="0070C0"/>
                </a:solidFill>
                <a:latin typeface="Noto Sans KR Medium" panose="020B0600000000000000" pitchFamily="34" charset="-127"/>
                <a:ea typeface="Noto Sans KR Medium" panose="020B0600000000000000" pitchFamily="34" charset="-127"/>
              </a:rPr>
              <a:t>: </a:t>
            </a:r>
            <a:r>
              <a:rPr lang="ko-KR" altLang="en-US" sz="1400" b="1">
                <a:solidFill>
                  <a:srgbClr val="0070C0"/>
                </a:solidFill>
                <a:latin typeface="Noto Sans KR Medium" panose="020B0600000000000000" pitchFamily="34" charset="-127"/>
                <a:ea typeface="Noto Sans KR Medium" panose="020B0600000000000000" pitchFamily="34" charset="-127"/>
              </a:rPr>
              <a:t>박주열</a:t>
            </a:r>
            <a:r>
              <a:rPr lang="en-US" altLang="ko-KR" sz="1400" b="1">
                <a:solidFill>
                  <a:srgbClr val="0070C0"/>
                </a:solidFill>
                <a:latin typeface="Noto Sans KR Medium" panose="020B0600000000000000" pitchFamily="34" charset="-127"/>
                <a:ea typeface="Noto Sans KR Medium" panose="020B0600000000000000" pitchFamily="34" charset="-127"/>
              </a:rPr>
              <a:t>(</a:t>
            </a:r>
            <a:r>
              <a:rPr lang="ko-KR" altLang="en-US" sz="1400" b="1" dirty="0">
                <a:solidFill>
                  <a:srgbClr val="0070C0"/>
                </a:solidFill>
                <a:latin typeface="Noto Sans KR Medium" panose="020B0600000000000000" pitchFamily="34" charset="-127"/>
                <a:ea typeface="Noto Sans KR Medium" panose="020B0600000000000000" pitchFamily="34" charset="-127"/>
              </a:rPr>
              <a:t>팀장</a:t>
            </a:r>
            <a:r>
              <a:rPr lang="en-US" altLang="ko-KR" sz="1400" b="1">
                <a:solidFill>
                  <a:srgbClr val="0070C0"/>
                </a:solidFill>
                <a:latin typeface="Noto Sans KR Medium" panose="020B0600000000000000" pitchFamily="34" charset="-127"/>
                <a:ea typeface="Noto Sans KR Medium" panose="020B0600000000000000" pitchFamily="34" charset="-127"/>
              </a:rPr>
              <a:t>), </a:t>
            </a:r>
            <a:r>
              <a:rPr lang="ko-KR" altLang="en-US" sz="1400" b="1">
                <a:solidFill>
                  <a:srgbClr val="0070C0"/>
                </a:solidFill>
                <a:latin typeface="Noto Sans KR Medium" panose="020B0600000000000000" pitchFamily="34" charset="-127"/>
                <a:ea typeface="Noto Sans KR Medium" panose="020B0600000000000000" pitchFamily="34" charset="-127"/>
              </a:rPr>
              <a:t>전동환</a:t>
            </a:r>
            <a:r>
              <a:rPr lang="en-US" altLang="ko-KR" sz="1400" b="1">
                <a:solidFill>
                  <a:srgbClr val="0070C0"/>
                </a:solidFill>
                <a:latin typeface="Noto Sans KR Medium" panose="020B0600000000000000" pitchFamily="34" charset="-127"/>
                <a:ea typeface="Noto Sans KR Medium" panose="020B0600000000000000" pitchFamily="34" charset="-127"/>
              </a:rPr>
              <a:t>(</a:t>
            </a:r>
            <a:r>
              <a:rPr lang="ko-KR" altLang="en-US" sz="1400" b="1">
                <a:solidFill>
                  <a:srgbClr val="0070C0"/>
                </a:solidFill>
                <a:latin typeface="Noto Sans KR Medium" panose="020B0600000000000000" pitchFamily="34" charset="-127"/>
                <a:ea typeface="Noto Sans KR Medium" panose="020B0600000000000000" pitchFamily="34" charset="-127"/>
              </a:rPr>
              <a:t>팀원</a:t>
            </a:r>
            <a:r>
              <a:rPr lang="en-US" altLang="ko-KR" sz="1400" b="1">
                <a:solidFill>
                  <a:srgbClr val="0070C0"/>
                </a:solidFill>
                <a:latin typeface="Noto Sans KR Medium" panose="020B0600000000000000" pitchFamily="34" charset="-127"/>
                <a:ea typeface="Noto Sans KR Medium" panose="020B0600000000000000" pitchFamily="34" charset="-127"/>
              </a:rPr>
              <a:t>),</a:t>
            </a:r>
            <a:r>
              <a:rPr lang="ko-KR" altLang="en-US" sz="1400" b="1">
                <a:solidFill>
                  <a:srgbClr val="0070C0"/>
                </a:solidFill>
                <a:latin typeface="Noto Sans KR Medium" panose="020B0600000000000000" pitchFamily="34" charset="-127"/>
                <a:ea typeface="Noto Sans KR Medium" panose="020B0600000000000000" pitchFamily="34" charset="-127"/>
              </a:rPr>
              <a:t> 권보민</a:t>
            </a:r>
            <a:r>
              <a:rPr lang="en-US" altLang="ko-KR" sz="1400" b="1">
                <a:solidFill>
                  <a:srgbClr val="0070C0"/>
                </a:solidFill>
                <a:latin typeface="Noto Sans KR Medium" panose="020B0600000000000000" pitchFamily="34" charset="-127"/>
                <a:ea typeface="Noto Sans KR Medium" panose="020B0600000000000000" pitchFamily="34" charset="-127"/>
              </a:rPr>
              <a:t>(</a:t>
            </a:r>
            <a:r>
              <a:rPr lang="ko-KR" altLang="en-US" sz="1400" b="1">
                <a:solidFill>
                  <a:srgbClr val="0070C0"/>
                </a:solidFill>
                <a:latin typeface="Noto Sans KR Medium" panose="020B0600000000000000" pitchFamily="34" charset="-127"/>
                <a:ea typeface="Noto Sans KR Medium" panose="020B0600000000000000" pitchFamily="34" charset="-127"/>
              </a:rPr>
              <a:t>팀원</a:t>
            </a:r>
            <a:r>
              <a:rPr lang="en-US" altLang="ko-KR" sz="1400" b="1">
                <a:solidFill>
                  <a:srgbClr val="0070C0"/>
                </a:solidFill>
                <a:latin typeface="Noto Sans KR Medium" panose="020B0600000000000000" pitchFamily="34" charset="-127"/>
                <a:ea typeface="Noto Sans KR Medium" panose="020B0600000000000000" pitchFamily="34" charset="-127"/>
              </a:rPr>
              <a:t>),</a:t>
            </a:r>
            <a:r>
              <a:rPr lang="ko-KR" altLang="en-US" sz="1400" b="1">
                <a:solidFill>
                  <a:srgbClr val="0070C0"/>
                </a:solidFill>
                <a:latin typeface="Noto Sans KR Medium" panose="020B0600000000000000" pitchFamily="34" charset="-127"/>
                <a:ea typeface="Noto Sans KR Medium" panose="020B0600000000000000" pitchFamily="34" charset="-127"/>
              </a:rPr>
              <a:t> 김희성</a:t>
            </a:r>
            <a:r>
              <a:rPr lang="en-US" altLang="ko-KR" sz="1400" b="1">
                <a:solidFill>
                  <a:srgbClr val="0070C0"/>
                </a:solidFill>
                <a:latin typeface="Noto Sans KR Medium" panose="020B0600000000000000" pitchFamily="34" charset="-127"/>
                <a:ea typeface="Noto Sans KR Medium" panose="020B0600000000000000" pitchFamily="34" charset="-127"/>
              </a:rPr>
              <a:t>(</a:t>
            </a:r>
            <a:r>
              <a:rPr lang="ko-KR" altLang="en-US" sz="1400" b="1">
                <a:solidFill>
                  <a:srgbClr val="0070C0"/>
                </a:solidFill>
                <a:latin typeface="Noto Sans KR Medium" panose="020B0600000000000000" pitchFamily="34" charset="-127"/>
                <a:ea typeface="Noto Sans KR Medium" panose="020B0600000000000000" pitchFamily="34" charset="-127"/>
              </a:rPr>
              <a:t>팀원</a:t>
            </a:r>
            <a:r>
              <a:rPr lang="en-US" altLang="ko-KR" sz="1400" b="1">
                <a:solidFill>
                  <a:srgbClr val="0070C0"/>
                </a:solidFill>
                <a:latin typeface="Noto Sans KR Medium" panose="020B0600000000000000" pitchFamily="34" charset="-127"/>
                <a:ea typeface="Noto Sans KR Medium" panose="020B0600000000000000" pitchFamily="34" charset="-127"/>
              </a:rPr>
              <a:t>),</a:t>
            </a:r>
            <a:r>
              <a:rPr lang="ko-KR" altLang="en-US" sz="1400" b="1">
                <a:solidFill>
                  <a:srgbClr val="0070C0"/>
                </a:solidFill>
                <a:latin typeface="Noto Sans KR Medium" panose="020B0600000000000000" pitchFamily="34" charset="-127"/>
                <a:ea typeface="Noto Sans KR Medium" panose="020B0600000000000000" pitchFamily="34" charset="-127"/>
              </a:rPr>
              <a:t> 아스카로바 장을므르자</a:t>
            </a:r>
            <a:r>
              <a:rPr lang="en-US" altLang="ko-KR" sz="1400" b="1">
                <a:solidFill>
                  <a:srgbClr val="0070C0"/>
                </a:solidFill>
                <a:latin typeface="Noto Sans KR Medium" panose="020B0600000000000000" pitchFamily="34" charset="-127"/>
                <a:ea typeface="Noto Sans KR Medium" panose="020B0600000000000000" pitchFamily="34" charset="-127"/>
              </a:rPr>
              <a:t>(</a:t>
            </a:r>
            <a:r>
              <a:rPr lang="ko-KR" altLang="en-US" sz="1400" b="1">
                <a:solidFill>
                  <a:srgbClr val="0070C0"/>
                </a:solidFill>
                <a:latin typeface="Noto Sans KR Medium" panose="020B0600000000000000" pitchFamily="34" charset="-127"/>
                <a:ea typeface="Noto Sans KR Medium" panose="020B0600000000000000" pitchFamily="34" charset="-127"/>
              </a:rPr>
              <a:t>팀원</a:t>
            </a:r>
            <a:r>
              <a:rPr lang="en-US" altLang="ko-KR" sz="1400" b="1">
                <a:solidFill>
                  <a:srgbClr val="0070C0"/>
                </a:solidFill>
                <a:latin typeface="Noto Sans KR Medium" panose="020B0600000000000000" pitchFamily="34" charset="-127"/>
                <a:ea typeface="Noto Sans KR Medium" panose="020B0600000000000000" pitchFamily="34" charset="-127"/>
              </a:rPr>
              <a:t>)</a:t>
            </a:r>
            <a:endParaRPr lang="en-US" altLang="ko-KR" sz="1400" b="1" dirty="0">
              <a:solidFill>
                <a:srgbClr val="0070C0"/>
              </a:solidFill>
              <a:latin typeface="Noto Sans KR Medium" panose="020B0600000000000000" pitchFamily="34" charset="-127"/>
              <a:ea typeface="Noto Sans KR Medium" panose="020B0600000000000000" pitchFamily="34" charset="-127"/>
            </a:endParaRPr>
          </a:p>
        </p:txBody>
      </p:sp>
      <p:cxnSp>
        <p:nvCxnSpPr>
          <p:cNvPr id="13" name="직선 연결선 12"/>
          <p:cNvCxnSpPr/>
          <p:nvPr/>
        </p:nvCxnSpPr>
        <p:spPr>
          <a:xfrm flipV="1">
            <a:off x="0" y="4292786"/>
            <a:ext cx="12192000" cy="12943"/>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081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CC2E0-806C-9424-4D12-89379843CA85}"/>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5F7A41A-C0A8-22AD-3D24-0355D6DD0EDE}"/>
              </a:ext>
            </a:extLst>
          </p:cNvPr>
          <p:cNvSpPr>
            <a:spLocks noGrp="1"/>
          </p:cNvSpPr>
          <p:nvPr>
            <p:ph type="title"/>
          </p:nvPr>
        </p:nvSpPr>
        <p:spPr/>
        <p:txBody>
          <a:bodyPr>
            <a:normAutofit/>
          </a:bodyPr>
          <a:lstStyle/>
          <a:p>
            <a:r>
              <a:rPr lang="en-US" altLang="ko-KR" sz="2000" dirty="0">
                <a:latin typeface="Noto Sans CJK KR Bold" panose="020B0800000000000000" pitchFamily="34" charset="-127"/>
                <a:ea typeface="Noto Sans CJK KR Bold" panose="020B0800000000000000" pitchFamily="34" charset="-127"/>
              </a:rPr>
              <a:t>2. </a:t>
            </a:r>
            <a:r>
              <a:rPr lang="ko-KR" altLang="en-US" sz="2000">
                <a:latin typeface="Noto Sans CJK KR Bold" panose="020B0800000000000000" pitchFamily="34" charset="-127"/>
                <a:ea typeface="Noto Sans CJK KR Bold" panose="020B0800000000000000" pitchFamily="34" charset="-127"/>
              </a:rPr>
              <a:t>프로젝트 수행과정 </a:t>
            </a:r>
            <a:r>
              <a:rPr lang="en-US" altLang="ko-KR" sz="2000">
                <a:latin typeface="Noto Sans CJK KR Bold" panose="020B0800000000000000" pitchFamily="34" charset="-127"/>
                <a:ea typeface="Noto Sans CJK KR Bold" panose="020B0800000000000000" pitchFamily="34" charset="-127"/>
              </a:rPr>
              <a:t>– </a:t>
            </a:r>
            <a:r>
              <a:rPr lang="ko-KR" altLang="en-US" sz="2000">
                <a:latin typeface="Noto Sans CJK KR Bold" panose="020B0800000000000000" pitchFamily="34" charset="-127"/>
                <a:ea typeface="Noto Sans CJK KR Bold" panose="020B0800000000000000" pitchFamily="34" charset="-127"/>
              </a:rPr>
              <a:t>중간 평가 피드백</a:t>
            </a:r>
            <a:endParaRPr lang="ko-KR" altLang="en-US" sz="2000" dirty="0">
              <a:latin typeface="Noto Sans CJK KR Bold" panose="020B0800000000000000" pitchFamily="34" charset="-127"/>
              <a:ea typeface="Noto Sans CJK KR Bold" panose="020B0800000000000000" pitchFamily="34" charset="-127"/>
            </a:endParaRPr>
          </a:p>
        </p:txBody>
      </p:sp>
      <p:pic>
        <p:nvPicPr>
          <p:cNvPr id="7" name="그림 6">
            <a:extLst>
              <a:ext uri="{FF2B5EF4-FFF2-40B4-BE49-F238E27FC236}">
                <a16:creationId xmlns:a16="http://schemas.microsoft.com/office/drawing/2014/main" id="{822F034B-963B-F58B-8A11-B6548C4C4865}"/>
              </a:ext>
            </a:extLst>
          </p:cNvPr>
          <p:cNvPicPr>
            <a:picLocks noChangeAspect="1"/>
          </p:cNvPicPr>
          <p:nvPr/>
        </p:nvPicPr>
        <p:blipFill>
          <a:blip r:embed="rId2"/>
          <a:stretch>
            <a:fillRect/>
          </a:stretch>
        </p:blipFill>
        <p:spPr>
          <a:xfrm>
            <a:off x="938699" y="928687"/>
            <a:ext cx="4873366" cy="2272218"/>
          </a:xfrm>
          <a:prstGeom prst="rect">
            <a:avLst/>
          </a:prstGeom>
        </p:spPr>
      </p:pic>
      <p:pic>
        <p:nvPicPr>
          <p:cNvPr id="9" name="그림 8">
            <a:extLst>
              <a:ext uri="{FF2B5EF4-FFF2-40B4-BE49-F238E27FC236}">
                <a16:creationId xmlns:a16="http://schemas.microsoft.com/office/drawing/2014/main" id="{A35A7E25-248C-B47C-0DE9-674C6276B4E3}"/>
              </a:ext>
            </a:extLst>
          </p:cNvPr>
          <p:cNvPicPr>
            <a:picLocks noChangeAspect="1"/>
          </p:cNvPicPr>
          <p:nvPr/>
        </p:nvPicPr>
        <p:blipFill>
          <a:blip r:embed="rId3"/>
          <a:stretch>
            <a:fillRect/>
          </a:stretch>
        </p:blipFill>
        <p:spPr>
          <a:xfrm>
            <a:off x="6379937" y="776287"/>
            <a:ext cx="5187689" cy="2424113"/>
          </a:xfrm>
          <a:prstGeom prst="rect">
            <a:avLst/>
          </a:prstGeom>
        </p:spPr>
      </p:pic>
      <p:sp>
        <p:nvSpPr>
          <p:cNvPr id="10" name="TextBox 9">
            <a:extLst>
              <a:ext uri="{FF2B5EF4-FFF2-40B4-BE49-F238E27FC236}">
                <a16:creationId xmlns:a16="http://schemas.microsoft.com/office/drawing/2014/main" id="{9CBEAA83-FA04-0E3F-062E-4174E9D029F5}"/>
              </a:ext>
            </a:extLst>
          </p:cNvPr>
          <p:cNvSpPr txBox="1"/>
          <p:nvPr/>
        </p:nvSpPr>
        <p:spPr>
          <a:xfrm>
            <a:off x="2057175" y="3657096"/>
            <a:ext cx="7509779" cy="2554545"/>
          </a:xfrm>
          <a:prstGeom prst="rect">
            <a:avLst/>
          </a:prstGeom>
          <a:noFill/>
        </p:spPr>
        <p:txBody>
          <a:bodyPr wrap="square">
            <a:spAutoFit/>
          </a:bodyPr>
          <a:lstStyle/>
          <a:p>
            <a:pPr algn="ctr"/>
            <a:r>
              <a:rPr lang="ko-KR" altLang="en-US" sz="1600">
                <a:latin typeface="Noto Sans CJK KR Bold" panose="020B0800000000000000" pitchFamily="34" charset="-127"/>
                <a:ea typeface="Noto Sans CJK KR Bold" panose="020B0800000000000000" pitchFamily="34" charset="-127"/>
              </a:rPr>
              <a:t>좌측의 그래프는 기업에서 받은 상관관계 계수에 절댓값으로 변환한 그래프이고</a:t>
            </a:r>
            <a:r>
              <a:rPr lang="en-US" altLang="ko-KR" sz="1600">
                <a:latin typeface="Noto Sans CJK KR Bold" panose="020B0800000000000000" pitchFamily="34" charset="-127"/>
                <a:ea typeface="Noto Sans CJK KR Bold" panose="020B0800000000000000" pitchFamily="34" charset="-127"/>
              </a:rPr>
              <a:t>,</a:t>
            </a:r>
          </a:p>
          <a:p>
            <a:pPr algn="ctr"/>
            <a:r>
              <a:rPr lang="ko-KR" altLang="en-US" sz="1600">
                <a:latin typeface="Noto Sans CJK KR Bold" panose="020B0800000000000000" pitchFamily="34" charset="-127"/>
                <a:ea typeface="Noto Sans CJK KR Bold" panose="020B0800000000000000" pitchFamily="34" charset="-127"/>
              </a:rPr>
              <a:t>우측의 그래프는 재학습한 </a:t>
            </a:r>
            <a:r>
              <a:rPr lang="en-US" altLang="ko-KR" sz="1600">
                <a:latin typeface="Noto Sans CJK KR Bold" panose="020B0800000000000000" pitchFamily="34" charset="-127"/>
                <a:ea typeface="Noto Sans CJK KR Bold" panose="020B0800000000000000" pitchFamily="34" charset="-127"/>
              </a:rPr>
              <a:t>RF</a:t>
            </a:r>
            <a:r>
              <a:rPr lang="ko-KR" altLang="en-US" sz="1600">
                <a:latin typeface="Noto Sans CJK KR Bold" panose="020B0800000000000000" pitchFamily="34" charset="-127"/>
                <a:ea typeface="Noto Sans CJK KR Bold" panose="020B0800000000000000" pitchFamily="34" charset="-127"/>
              </a:rPr>
              <a:t>모델의 피처 중요도 그래프임</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중간 평가 때 인공지능 모델로 예측한 결과가 실용성이 있는 결과인지에 대한 </a:t>
            </a: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의문을 제기 받음</a:t>
            </a:r>
            <a:endParaRPr lang="en-US" altLang="ko-KR" sz="1600">
              <a:latin typeface="Noto Sans CJK KR Bold" panose="020B0800000000000000" pitchFamily="34" charset="-127"/>
              <a:ea typeface="Noto Sans CJK KR Bold" panose="020B0800000000000000" pitchFamily="34" charset="-127"/>
            </a:endParaRPr>
          </a:p>
          <a:p>
            <a:pPr marL="285750" indent="-285750" algn="ctr">
              <a:buFont typeface="Wingdings" panose="05000000000000000000" pitchFamily="2" charset="2"/>
              <a:buChar char="è"/>
            </a:pPr>
            <a:r>
              <a:rPr lang="ko-KR" altLang="en-US" sz="1600">
                <a:latin typeface="Noto Sans CJK KR Bold" panose="020B0800000000000000" pitchFamily="34" charset="-127"/>
                <a:ea typeface="Noto Sans CJK KR Bold" panose="020B0800000000000000" pitchFamily="34" charset="-127"/>
              </a:rPr>
              <a:t>기업을 통해 경험적으로 분석한 상관관계 계수 값들을 받음</a:t>
            </a: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상관관계 계수와 피처 중요도라는 서로 다른 평가 요소이기에</a:t>
            </a: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절댓값을 비교하는 것이 아닌 그래프의 양상을 통해 데이터의 실용성을 평가함</a:t>
            </a: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기업의 상관관계 계수에는 우리가 사용한 데이터보다 많은 값이 포함되어있기에 중요도의 순서가 같진 않았지만</a:t>
            </a:r>
            <a:r>
              <a:rPr lang="en-US" altLang="ko-KR" sz="1600">
                <a:latin typeface="Noto Sans CJK KR Bold" panose="020B0800000000000000" pitchFamily="34" charset="-127"/>
                <a:ea typeface="Noto Sans CJK KR Bold" panose="020B0800000000000000" pitchFamily="34" charset="-127"/>
              </a:rPr>
              <a:t>, </a:t>
            </a:r>
            <a:r>
              <a:rPr lang="ko-KR" altLang="en-US" sz="1600">
                <a:latin typeface="Noto Sans CJK KR Bold" panose="020B0800000000000000" pitchFamily="34" charset="-127"/>
                <a:ea typeface="Noto Sans CJK KR Bold" panose="020B0800000000000000" pitchFamily="34" charset="-127"/>
              </a:rPr>
              <a:t>중요한 인자는 동일함</a:t>
            </a:r>
            <a:endParaRPr lang="en-US" altLang="ko-KR" sz="1600">
              <a:latin typeface="Noto Sans CJK KR Bold" panose="020B0800000000000000" pitchFamily="34" charset="-127"/>
              <a:ea typeface="Noto Sans CJK KR Bold" panose="020B0800000000000000" pitchFamily="34" charset="-127"/>
            </a:endParaRPr>
          </a:p>
        </p:txBody>
      </p:sp>
    </p:spTree>
    <p:extLst>
      <p:ext uri="{BB962C8B-B14F-4D97-AF65-F5344CB8AC3E}">
        <p14:creationId xmlns:p14="http://schemas.microsoft.com/office/powerpoint/2010/main" val="3265962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3A309-71E0-96F5-06E5-78BA78FC600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1A78E71-8F7F-22D2-079D-8801536E0CEF}"/>
              </a:ext>
            </a:extLst>
          </p:cNvPr>
          <p:cNvSpPr>
            <a:spLocks noGrp="1"/>
          </p:cNvSpPr>
          <p:nvPr>
            <p:ph type="title"/>
          </p:nvPr>
        </p:nvSpPr>
        <p:spPr/>
        <p:txBody>
          <a:bodyPr>
            <a:normAutofit/>
          </a:bodyPr>
          <a:lstStyle/>
          <a:p>
            <a:r>
              <a:rPr lang="en-US" altLang="ko-KR" sz="2000" dirty="0">
                <a:latin typeface="Noto Sans CJK KR Bold" panose="020B0800000000000000" pitchFamily="34" charset="-127"/>
                <a:ea typeface="Noto Sans CJK KR Bold" panose="020B0800000000000000" pitchFamily="34" charset="-127"/>
              </a:rPr>
              <a:t>3. </a:t>
            </a:r>
            <a:r>
              <a:rPr lang="ko-KR" altLang="en-US" sz="2000">
                <a:latin typeface="Noto Sans CJK KR Bold" panose="020B0800000000000000" pitchFamily="34" charset="-127"/>
                <a:ea typeface="Noto Sans CJK KR Bold" panose="020B0800000000000000" pitchFamily="34" charset="-127"/>
              </a:rPr>
              <a:t>프로젝트 수행결과 </a:t>
            </a:r>
            <a:r>
              <a:rPr lang="en-US" altLang="ko-KR" sz="2000">
                <a:latin typeface="Noto Sans CJK KR Bold" panose="020B0800000000000000" pitchFamily="34" charset="-127"/>
                <a:ea typeface="Noto Sans CJK KR Bold" panose="020B0800000000000000" pitchFamily="34" charset="-127"/>
              </a:rPr>
              <a:t>– </a:t>
            </a:r>
            <a:r>
              <a:rPr lang="ko-KR" altLang="en-US" sz="2000">
                <a:latin typeface="Noto Sans CJK KR Bold" panose="020B0800000000000000" pitchFamily="34" charset="-127"/>
                <a:ea typeface="Noto Sans CJK KR Bold" panose="020B0800000000000000" pitchFamily="34" charset="-127"/>
              </a:rPr>
              <a:t>주요 기능 및 상세 이미지</a:t>
            </a:r>
            <a:endParaRPr lang="ko-KR" altLang="en-US" sz="2000" dirty="0">
              <a:latin typeface="Noto Sans CJK KR Bold" panose="020B0800000000000000" pitchFamily="34" charset="-127"/>
              <a:ea typeface="Noto Sans CJK KR Bold" panose="020B0800000000000000" pitchFamily="34" charset="-127"/>
            </a:endParaRPr>
          </a:p>
        </p:txBody>
      </p:sp>
      <p:pic>
        <p:nvPicPr>
          <p:cNvPr id="5" name="그림 4">
            <a:extLst>
              <a:ext uri="{FF2B5EF4-FFF2-40B4-BE49-F238E27FC236}">
                <a16:creationId xmlns:a16="http://schemas.microsoft.com/office/drawing/2014/main" id="{30146BCC-768B-2111-F41E-200595B6E244}"/>
              </a:ext>
            </a:extLst>
          </p:cNvPr>
          <p:cNvPicPr>
            <a:picLocks noChangeAspect="1"/>
          </p:cNvPicPr>
          <p:nvPr/>
        </p:nvPicPr>
        <p:blipFill>
          <a:blip r:embed="rId2"/>
          <a:stretch>
            <a:fillRect/>
          </a:stretch>
        </p:blipFill>
        <p:spPr>
          <a:xfrm>
            <a:off x="2158016" y="1104832"/>
            <a:ext cx="7960271" cy="3553117"/>
          </a:xfrm>
          <a:prstGeom prst="rect">
            <a:avLst/>
          </a:prstGeom>
        </p:spPr>
      </p:pic>
      <p:sp>
        <p:nvSpPr>
          <p:cNvPr id="6" name="TextBox 5">
            <a:extLst>
              <a:ext uri="{FF2B5EF4-FFF2-40B4-BE49-F238E27FC236}">
                <a16:creationId xmlns:a16="http://schemas.microsoft.com/office/drawing/2014/main" id="{86106706-9C10-2E55-9A0C-0AEBD8D89C3B}"/>
              </a:ext>
            </a:extLst>
          </p:cNvPr>
          <p:cNvSpPr txBox="1"/>
          <p:nvPr/>
        </p:nvSpPr>
        <p:spPr>
          <a:xfrm>
            <a:off x="3898342" y="4922171"/>
            <a:ext cx="4479621" cy="830997"/>
          </a:xfrm>
          <a:prstGeom prst="rect">
            <a:avLst/>
          </a:prstGeom>
          <a:noFill/>
        </p:spPr>
        <p:txBody>
          <a:bodyPr wrap="square">
            <a:spAutoFit/>
          </a:bodyPr>
          <a:lstStyle/>
          <a:p>
            <a:pPr algn="ctr"/>
            <a:r>
              <a:rPr lang="ko-KR" altLang="en-US" sz="1600">
                <a:latin typeface="Noto Sans CJK KR Bold" panose="020B0800000000000000" pitchFamily="34" charset="-127"/>
                <a:ea typeface="Noto Sans CJK KR Bold" panose="020B0800000000000000" pitchFamily="34" charset="-127"/>
              </a:rPr>
              <a:t>데이터의 전처리 결과</a:t>
            </a:r>
            <a:r>
              <a:rPr lang="en-US" altLang="ko-KR" sz="1600">
                <a:latin typeface="Noto Sans CJK KR Bold" panose="020B0800000000000000" pitchFamily="34" charset="-127"/>
                <a:ea typeface="Noto Sans CJK KR Bold" panose="020B0800000000000000" pitchFamily="34" charset="-127"/>
              </a:rPr>
              <a:t>, RF </a:t>
            </a:r>
            <a:r>
              <a:rPr lang="ko-KR" altLang="en-US" sz="1600">
                <a:latin typeface="Noto Sans CJK KR Bold" panose="020B0800000000000000" pitchFamily="34" charset="-127"/>
                <a:ea typeface="Noto Sans CJK KR Bold" panose="020B0800000000000000" pitchFamily="34" charset="-127"/>
              </a:rPr>
              <a:t>모델의 피처 중요도 그래프</a:t>
            </a:r>
            <a:r>
              <a:rPr lang="en-US" altLang="ko-KR" sz="1600">
                <a:latin typeface="Noto Sans CJK KR Bold" panose="020B0800000000000000" pitchFamily="34" charset="-127"/>
                <a:ea typeface="Noto Sans CJK KR Bold" panose="020B0800000000000000" pitchFamily="34" charset="-127"/>
              </a:rPr>
              <a:t>, </a:t>
            </a:r>
            <a:r>
              <a:rPr lang="ko-KR" altLang="en-US" sz="1600">
                <a:latin typeface="Noto Sans CJK KR Bold" panose="020B0800000000000000" pitchFamily="34" charset="-127"/>
                <a:ea typeface="Noto Sans CJK KR Bold" panose="020B0800000000000000" pitchFamily="34" charset="-127"/>
              </a:rPr>
              <a:t>최적화한 효율 값을 </a:t>
            </a: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시각화하여 웹 페이지로 나타냄</a:t>
            </a:r>
            <a:endParaRPr lang="en-US" altLang="ko-KR" sz="1600">
              <a:latin typeface="Noto Sans CJK KR Bold" panose="020B0800000000000000" pitchFamily="34" charset="-127"/>
              <a:ea typeface="Noto Sans CJK KR Bold" panose="020B0800000000000000" pitchFamily="34" charset="-127"/>
            </a:endParaRPr>
          </a:p>
        </p:txBody>
      </p:sp>
    </p:spTree>
    <p:extLst>
      <p:ext uri="{BB962C8B-B14F-4D97-AF65-F5344CB8AC3E}">
        <p14:creationId xmlns:p14="http://schemas.microsoft.com/office/powerpoint/2010/main" val="83094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F5D26-EB6D-B6AC-4EE7-DDA53F0EC97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BB8498F2-1105-2F5E-63BC-EC7AFCE600AB}"/>
              </a:ext>
            </a:extLst>
          </p:cNvPr>
          <p:cNvSpPr>
            <a:spLocks noGrp="1"/>
          </p:cNvSpPr>
          <p:nvPr>
            <p:ph type="title"/>
          </p:nvPr>
        </p:nvSpPr>
        <p:spPr/>
        <p:txBody>
          <a:bodyPr>
            <a:normAutofit/>
          </a:bodyPr>
          <a:lstStyle/>
          <a:p>
            <a:r>
              <a:rPr lang="en-US" altLang="ko-KR" sz="2000" dirty="0">
                <a:latin typeface="Noto Sans CJK KR Bold" panose="020B0800000000000000" pitchFamily="34" charset="-127"/>
                <a:ea typeface="Noto Sans CJK KR Bold" panose="020B0800000000000000" pitchFamily="34" charset="-127"/>
              </a:rPr>
              <a:t>3. </a:t>
            </a:r>
            <a:r>
              <a:rPr lang="ko-KR" altLang="en-US" sz="2000" dirty="0">
                <a:latin typeface="Noto Sans CJK KR Bold" panose="020B0800000000000000" pitchFamily="34" charset="-127"/>
                <a:ea typeface="Noto Sans CJK KR Bold" panose="020B0800000000000000" pitchFamily="34" charset="-127"/>
              </a:rPr>
              <a:t>프로젝트 </a:t>
            </a:r>
            <a:r>
              <a:rPr lang="ko-KR" altLang="en-US" sz="2000" dirty="0" err="1">
                <a:latin typeface="Noto Sans CJK KR Bold" panose="020B0800000000000000" pitchFamily="34" charset="-127"/>
                <a:ea typeface="Noto Sans CJK KR Bold" panose="020B0800000000000000" pitchFamily="34" charset="-127"/>
              </a:rPr>
              <a:t>수행결과</a:t>
            </a:r>
            <a:endParaRPr lang="ko-KR" altLang="en-US" sz="2000" dirty="0">
              <a:latin typeface="Noto Sans CJK KR Bold" panose="020B0800000000000000" pitchFamily="34" charset="-127"/>
              <a:ea typeface="Noto Sans CJK KR Bold" panose="020B0800000000000000" pitchFamily="34" charset="-127"/>
            </a:endParaRPr>
          </a:p>
        </p:txBody>
      </p:sp>
      <p:sp>
        <p:nvSpPr>
          <p:cNvPr id="5" name="TextBox 4">
            <a:extLst>
              <a:ext uri="{FF2B5EF4-FFF2-40B4-BE49-F238E27FC236}">
                <a16:creationId xmlns:a16="http://schemas.microsoft.com/office/drawing/2014/main" id="{73E79045-2CAC-B340-E9AB-F4AEA01BCA7B}"/>
              </a:ext>
            </a:extLst>
          </p:cNvPr>
          <p:cNvSpPr txBox="1"/>
          <p:nvPr/>
        </p:nvSpPr>
        <p:spPr>
          <a:xfrm>
            <a:off x="322811" y="1023648"/>
            <a:ext cx="6102220" cy="369332"/>
          </a:xfrm>
          <a:prstGeom prst="rect">
            <a:avLst/>
          </a:prstGeom>
          <a:noFill/>
        </p:spPr>
        <p:txBody>
          <a:bodyPr wrap="square">
            <a:spAutoFit/>
          </a:bodyPr>
          <a:lstStyle/>
          <a:p>
            <a:r>
              <a:rPr lang="ko-KR" altLang="en-US"/>
              <a:t>프로젝트 시연 영상 </a:t>
            </a:r>
            <a:r>
              <a:rPr lang="en-US" altLang="ko-KR"/>
              <a:t>: </a:t>
            </a:r>
            <a:r>
              <a:rPr lang="ko-KR" altLang="en-US"/>
              <a:t>https://youtu.be/ERJ5vFCcFBY</a:t>
            </a:r>
          </a:p>
        </p:txBody>
      </p:sp>
      <p:sp>
        <p:nvSpPr>
          <p:cNvPr id="3" name="TextBox 2">
            <a:extLst>
              <a:ext uri="{FF2B5EF4-FFF2-40B4-BE49-F238E27FC236}">
                <a16:creationId xmlns:a16="http://schemas.microsoft.com/office/drawing/2014/main" id="{1914250B-01E5-3CC6-FA06-2501FD5AF738}"/>
              </a:ext>
            </a:extLst>
          </p:cNvPr>
          <p:cNvSpPr txBox="1"/>
          <p:nvPr/>
        </p:nvSpPr>
        <p:spPr>
          <a:xfrm>
            <a:off x="322811" y="1632207"/>
            <a:ext cx="5844724" cy="338554"/>
          </a:xfrm>
          <a:prstGeom prst="rect">
            <a:avLst/>
          </a:prstGeom>
          <a:noFill/>
        </p:spPr>
        <p:txBody>
          <a:bodyPr wrap="square">
            <a:spAutoFit/>
          </a:bodyPr>
          <a:lstStyle/>
          <a:p>
            <a:pPr algn="ctr"/>
            <a:r>
              <a:rPr lang="en-US" altLang="ko-KR" sz="1600">
                <a:latin typeface="Noto Sans CJK KR Bold" panose="020B0800000000000000" pitchFamily="34" charset="-127"/>
                <a:ea typeface="Noto Sans CJK KR Bold" panose="020B0800000000000000" pitchFamily="34" charset="-127"/>
              </a:rPr>
              <a:t>UCWIT2024 </a:t>
            </a:r>
            <a:r>
              <a:rPr lang="ko-KR" altLang="en-US" sz="1600">
                <a:latin typeface="Noto Sans CJK KR Bold" panose="020B0800000000000000" pitchFamily="34" charset="-127"/>
                <a:ea typeface="Noto Sans CJK KR Bold" panose="020B0800000000000000" pitchFamily="34" charset="-127"/>
              </a:rPr>
              <a:t>학술대회에 논문 투고 및 발표 완료</a:t>
            </a:r>
            <a:r>
              <a:rPr lang="en-US" altLang="ko-KR" sz="1600">
                <a:latin typeface="Noto Sans CJK KR Bold" panose="020B0800000000000000" pitchFamily="34" charset="-127"/>
                <a:ea typeface="Noto Sans CJK KR Bold" panose="020B0800000000000000" pitchFamily="34" charset="-127"/>
              </a:rPr>
              <a:t>, </a:t>
            </a:r>
            <a:r>
              <a:rPr lang="ko-KR" altLang="en-US" sz="1600">
                <a:latin typeface="Noto Sans CJK KR Bold" panose="020B0800000000000000" pitchFamily="34" charset="-127"/>
                <a:ea typeface="Noto Sans CJK KR Bold" panose="020B0800000000000000" pitchFamily="34" charset="-127"/>
              </a:rPr>
              <a:t>우수상 수상</a:t>
            </a:r>
            <a:endParaRPr lang="en-US" altLang="ko-KR" sz="1600">
              <a:latin typeface="Noto Sans CJK KR Bold" panose="020B0800000000000000" pitchFamily="34" charset="-127"/>
              <a:ea typeface="Noto Sans CJK KR Bold" panose="020B0800000000000000" pitchFamily="34" charset="-127"/>
            </a:endParaRPr>
          </a:p>
        </p:txBody>
      </p:sp>
      <p:pic>
        <p:nvPicPr>
          <p:cNvPr id="7" name="그림 6">
            <a:extLst>
              <a:ext uri="{FF2B5EF4-FFF2-40B4-BE49-F238E27FC236}">
                <a16:creationId xmlns:a16="http://schemas.microsoft.com/office/drawing/2014/main" id="{F1A045EC-513E-657B-508A-1E51DB643D88}"/>
              </a:ext>
            </a:extLst>
          </p:cNvPr>
          <p:cNvPicPr>
            <a:picLocks noChangeAspect="1"/>
          </p:cNvPicPr>
          <p:nvPr/>
        </p:nvPicPr>
        <p:blipFill>
          <a:blip r:embed="rId2"/>
          <a:stretch>
            <a:fillRect/>
          </a:stretch>
        </p:blipFill>
        <p:spPr>
          <a:xfrm>
            <a:off x="6695945" y="1125962"/>
            <a:ext cx="3427711" cy="4932560"/>
          </a:xfrm>
          <a:prstGeom prst="rect">
            <a:avLst/>
          </a:prstGeom>
        </p:spPr>
      </p:pic>
      <p:pic>
        <p:nvPicPr>
          <p:cNvPr id="9" name="그림 8">
            <a:extLst>
              <a:ext uri="{FF2B5EF4-FFF2-40B4-BE49-F238E27FC236}">
                <a16:creationId xmlns:a16="http://schemas.microsoft.com/office/drawing/2014/main" id="{CE3BD9CB-AB98-C948-BC94-0A78A7429673}"/>
              </a:ext>
            </a:extLst>
          </p:cNvPr>
          <p:cNvPicPr>
            <a:picLocks noChangeAspect="1"/>
          </p:cNvPicPr>
          <p:nvPr/>
        </p:nvPicPr>
        <p:blipFill>
          <a:blip r:embed="rId3"/>
          <a:stretch>
            <a:fillRect/>
          </a:stretch>
        </p:blipFill>
        <p:spPr>
          <a:xfrm>
            <a:off x="3291908" y="1970761"/>
            <a:ext cx="2875627" cy="4087761"/>
          </a:xfrm>
          <a:prstGeom prst="rect">
            <a:avLst/>
          </a:prstGeom>
        </p:spPr>
      </p:pic>
    </p:spTree>
    <p:extLst>
      <p:ext uri="{BB962C8B-B14F-4D97-AF65-F5344CB8AC3E}">
        <p14:creationId xmlns:p14="http://schemas.microsoft.com/office/powerpoint/2010/main" val="1950622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000" dirty="0">
                <a:latin typeface="Noto Sans CJK KR Bold" panose="020B0800000000000000" pitchFamily="34" charset="-127"/>
                <a:ea typeface="Noto Sans CJK KR Bold" panose="020B0800000000000000" pitchFamily="34" charset="-127"/>
              </a:rPr>
              <a:t>4. </a:t>
            </a:r>
            <a:r>
              <a:rPr lang="ko-KR" altLang="en-US" sz="2000" dirty="0" err="1">
                <a:latin typeface="Noto Sans CJK KR Bold" panose="020B0800000000000000" pitchFamily="34" charset="-127"/>
                <a:ea typeface="Noto Sans CJK KR Bold" panose="020B0800000000000000" pitchFamily="34" charset="-127"/>
              </a:rPr>
              <a:t>예상효과</a:t>
            </a:r>
            <a:endParaRPr lang="ko-KR" altLang="en-US" sz="2000" dirty="0">
              <a:latin typeface="Noto Sans CJK KR Bold" panose="020B0800000000000000" pitchFamily="34" charset="-127"/>
              <a:ea typeface="Noto Sans CJK KR Bold" panose="020B0800000000000000" pitchFamily="34" charset="-127"/>
            </a:endParaRPr>
          </a:p>
        </p:txBody>
      </p:sp>
      <p:sp>
        <p:nvSpPr>
          <p:cNvPr id="4" name="TextBox 3"/>
          <p:cNvSpPr txBox="1"/>
          <p:nvPr/>
        </p:nvSpPr>
        <p:spPr>
          <a:xfrm>
            <a:off x="322811" y="1357012"/>
            <a:ext cx="11440102" cy="3783023"/>
          </a:xfrm>
          <a:prstGeom prst="rect">
            <a:avLst/>
          </a:prstGeom>
          <a:noFill/>
        </p:spPr>
        <p:txBody>
          <a:bodyPr wrap="square" rtlCol="0">
            <a:spAutoFit/>
          </a:bodyPr>
          <a:lstStyle/>
          <a:p>
            <a:pPr marL="285750" indent="-285750">
              <a:lnSpc>
                <a:spcPct val="150000"/>
              </a:lnSpc>
              <a:buFontTx/>
              <a:buChar char="-"/>
            </a:pPr>
            <a:r>
              <a:rPr lang="ko-KR" altLang="en-US">
                <a:latin typeface="Noto Sans KR Medium" panose="020B0600000000000000" pitchFamily="34" charset="-127"/>
                <a:ea typeface="Noto Sans KR Medium" panose="020B0600000000000000" pitchFamily="34" charset="-127"/>
              </a:rPr>
              <a:t>기대효과 </a:t>
            </a:r>
            <a:r>
              <a:rPr lang="en-US" altLang="ko-KR">
                <a:latin typeface="Noto Sans KR Medium" panose="020B0600000000000000" pitchFamily="34" charset="-127"/>
                <a:ea typeface="Noto Sans KR Medium" panose="020B0600000000000000" pitchFamily="34" charset="-127"/>
              </a:rPr>
              <a:t>: </a:t>
            </a:r>
            <a:r>
              <a:rPr lang="ko-KR" altLang="en-US">
                <a:latin typeface="Noto Sans KR Medium" panose="020B0600000000000000" pitchFamily="34" charset="-127"/>
                <a:ea typeface="Noto Sans KR Medium" panose="020B0600000000000000" pitchFamily="34" charset="-127"/>
              </a:rPr>
              <a:t>기존의 산업용 보일러의 효율을 높이는 방식은 </a:t>
            </a:r>
            <a:r>
              <a:rPr lang="en-US" altLang="ko-KR">
                <a:latin typeface="Noto Sans KR Medium" panose="020B0600000000000000" pitchFamily="34" charset="-127"/>
                <a:ea typeface="Noto Sans KR Medium" panose="020B0600000000000000" pitchFamily="34" charset="-127"/>
              </a:rPr>
              <a:t>KS B 6205 </a:t>
            </a:r>
            <a:r>
              <a:rPr lang="ko-KR" altLang="en-US">
                <a:latin typeface="Noto Sans KR Medium" panose="020B0600000000000000" pitchFamily="34" charset="-127"/>
                <a:ea typeface="Noto Sans KR Medium" panose="020B0600000000000000" pitchFamily="34" charset="-127"/>
              </a:rPr>
              <a:t>효율 산정식을 바탕으로 이 식에 포함되는 인자들을 통해서만 찾을 수 있었고</a:t>
            </a:r>
            <a:r>
              <a:rPr lang="en-US" altLang="ko-KR">
                <a:latin typeface="Noto Sans KR Medium" panose="020B0600000000000000" pitchFamily="34" charset="-127"/>
                <a:ea typeface="Noto Sans KR Medium" panose="020B0600000000000000" pitchFamily="34" charset="-127"/>
              </a:rPr>
              <a:t>, </a:t>
            </a:r>
            <a:r>
              <a:rPr lang="ko-KR" altLang="en-US">
                <a:latin typeface="Noto Sans KR Medium" panose="020B0600000000000000" pitchFamily="34" charset="-127"/>
                <a:ea typeface="Noto Sans KR Medium" panose="020B0600000000000000" pitchFamily="34" charset="-127"/>
              </a:rPr>
              <a:t>그 값들을 개선하여 효율을 높일 수 있었습니다</a:t>
            </a:r>
            <a:r>
              <a:rPr lang="en-US" altLang="ko-KR">
                <a:latin typeface="Noto Sans KR Medium" panose="020B0600000000000000" pitchFamily="34" charset="-127"/>
                <a:ea typeface="Noto Sans KR Medium" panose="020B0600000000000000" pitchFamily="34" charset="-127"/>
              </a:rPr>
              <a:t>. </a:t>
            </a:r>
            <a:r>
              <a:rPr lang="ko-KR" altLang="en-US">
                <a:latin typeface="Noto Sans KR Medium" panose="020B0600000000000000" pitchFamily="34" charset="-127"/>
                <a:ea typeface="Noto Sans KR Medium" panose="020B0600000000000000" pitchFamily="34" charset="-127"/>
              </a:rPr>
              <a:t>하지만 다양한 센서로 수집한 데이터들을 바탕으로 인공지능 모델을 학습하여 추가로 보일러 효율에 영향을 주는 인자를 찾는 것으로 효율 향상 방법을 찾아보았습니다</a:t>
            </a:r>
            <a:r>
              <a:rPr lang="en-US" altLang="ko-KR">
                <a:latin typeface="Noto Sans KR Medium" panose="020B0600000000000000" pitchFamily="34" charset="-127"/>
                <a:ea typeface="Noto Sans KR Medium" panose="020B0600000000000000" pitchFamily="34" charset="-127"/>
              </a:rPr>
              <a:t>. </a:t>
            </a:r>
            <a:r>
              <a:rPr lang="ko-KR" altLang="en-US">
                <a:latin typeface="Noto Sans KR Medium" panose="020B0600000000000000" pitchFamily="34" charset="-127"/>
                <a:ea typeface="Noto Sans KR Medium" panose="020B0600000000000000" pitchFamily="34" charset="-127"/>
              </a:rPr>
              <a:t>효율에 직접적으로 영향을 주는 식에 포함된 요소들 밖의 새로운 인자를 찾는다는 것이 이 프로젝트만의 차별점 입니다</a:t>
            </a:r>
            <a:r>
              <a:rPr lang="en-US" altLang="ko-KR">
                <a:latin typeface="Noto Sans KR Medium" panose="020B0600000000000000" pitchFamily="34" charset="-127"/>
                <a:ea typeface="Noto Sans KR Medium" panose="020B0600000000000000" pitchFamily="34" charset="-127"/>
              </a:rPr>
              <a:t>.</a:t>
            </a:r>
          </a:p>
          <a:p>
            <a:pPr marL="285750" indent="-285750">
              <a:lnSpc>
                <a:spcPct val="150000"/>
              </a:lnSpc>
              <a:buFontTx/>
              <a:buChar char="-"/>
            </a:pPr>
            <a:endParaRPr lang="en-US" altLang="ko-KR" dirty="0">
              <a:latin typeface="Noto Sans KR Medium" panose="020B0600000000000000" pitchFamily="34" charset="-127"/>
              <a:ea typeface="Noto Sans KR Medium" panose="020B0600000000000000" pitchFamily="34" charset="-127"/>
            </a:endParaRPr>
          </a:p>
          <a:p>
            <a:pPr marL="285750" indent="-285750">
              <a:lnSpc>
                <a:spcPct val="150000"/>
              </a:lnSpc>
              <a:buFontTx/>
              <a:buChar char="-"/>
            </a:pPr>
            <a:r>
              <a:rPr lang="ko-KR" altLang="en-US">
                <a:latin typeface="Noto Sans KR Medium" panose="020B0600000000000000" pitchFamily="34" charset="-127"/>
                <a:ea typeface="Noto Sans KR Medium" panose="020B0600000000000000" pitchFamily="34" charset="-127"/>
              </a:rPr>
              <a:t>활용분야 </a:t>
            </a:r>
            <a:r>
              <a:rPr lang="en-US" altLang="ko-KR">
                <a:latin typeface="Noto Sans KR Medium" panose="020B0600000000000000" pitchFamily="34" charset="-127"/>
                <a:ea typeface="Noto Sans KR Medium" panose="020B0600000000000000" pitchFamily="34" charset="-127"/>
              </a:rPr>
              <a:t>: </a:t>
            </a:r>
            <a:r>
              <a:rPr lang="ko-KR" altLang="en-US">
                <a:latin typeface="Noto Sans KR Medium" panose="020B0600000000000000" pitchFamily="34" charset="-127"/>
                <a:ea typeface="Noto Sans KR Medium" panose="020B0600000000000000" pitchFamily="34" charset="-127"/>
              </a:rPr>
              <a:t>이 프로젝트는 </a:t>
            </a:r>
            <a:r>
              <a:rPr lang="en-US" altLang="ko-KR">
                <a:latin typeface="Noto Sans KR Medium" panose="020B0600000000000000" pitchFamily="34" charset="-127"/>
                <a:ea typeface="Noto Sans KR Medium" panose="020B0600000000000000" pitchFamily="34" charset="-127"/>
              </a:rPr>
              <a:t>3</a:t>
            </a:r>
            <a:r>
              <a:rPr lang="ko-KR" altLang="en-US">
                <a:latin typeface="Noto Sans KR Medium" panose="020B0600000000000000" pitchFamily="34" charset="-127"/>
                <a:ea typeface="Noto Sans KR Medium" panose="020B0600000000000000" pitchFamily="34" charset="-127"/>
              </a:rPr>
              <a:t>톤 용량의 산업용 보일러의 데이터를 분석한 결과를 보여줍니다</a:t>
            </a:r>
            <a:r>
              <a:rPr lang="en-US" altLang="ko-KR">
                <a:latin typeface="Noto Sans KR Medium" panose="020B0600000000000000" pitchFamily="34" charset="-127"/>
                <a:ea typeface="Noto Sans KR Medium" panose="020B0600000000000000" pitchFamily="34" charset="-127"/>
              </a:rPr>
              <a:t>. 3</a:t>
            </a:r>
            <a:r>
              <a:rPr lang="ko-KR" altLang="en-US">
                <a:latin typeface="Noto Sans KR Medium" panose="020B0600000000000000" pitchFamily="34" charset="-127"/>
                <a:ea typeface="Noto Sans KR Medium" panose="020B0600000000000000" pitchFamily="34" charset="-127"/>
              </a:rPr>
              <a:t>톤 용량뿐 아니라 다른 용량의 보일러에도 동일한 분석을 진행하여 효율 향상을 꾀할 수 있습니다</a:t>
            </a:r>
            <a:r>
              <a:rPr lang="en-US" altLang="ko-KR">
                <a:latin typeface="Noto Sans KR Medium" panose="020B0600000000000000" pitchFamily="34" charset="-127"/>
                <a:ea typeface="Noto Sans KR Medium" panose="020B0600000000000000" pitchFamily="34" charset="-127"/>
              </a:rPr>
              <a:t>. </a:t>
            </a:r>
            <a:r>
              <a:rPr lang="ko-KR" altLang="en-US">
                <a:latin typeface="Noto Sans KR Medium" panose="020B0600000000000000" pitchFamily="34" charset="-127"/>
                <a:ea typeface="Noto Sans KR Medium" panose="020B0600000000000000" pitchFamily="34" charset="-127"/>
              </a:rPr>
              <a:t>또한</a:t>
            </a:r>
            <a:r>
              <a:rPr lang="en-US" altLang="ko-KR">
                <a:latin typeface="Noto Sans KR Medium" panose="020B0600000000000000" pitchFamily="34" charset="-127"/>
                <a:ea typeface="Noto Sans KR Medium" panose="020B0600000000000000" pitchFamily="34" charset="-127"/>
              </a:rPr>
              <a:t>, </a:t>
            </a:r>
            <a:r>
              <a:rPr lang="ko-KR" altLang="en-US">
                <a:latin typeface="Noto Sans KR Medium" panose="020B0600000000000000" pitchFamily="34" charset="-127"/>
                <a:ea typeface="Noto Sans KR Medium" panose="020B0600000000000000" pitchFamily="34" charset="-127"/>
              </a:rPr>
              <a:t>보일러가 아닌 다른 종류의 기기들에도 데이터 분석과 인공지능 모델을 사용하여 여러 효율 및 성능 향상에 도움을 줄 수 있습니다</a:t>
            </a:r>
            <a:r>
              <a:rPr lang="en-US" altLang="ko-KR">
                <a:latin typeface="Noto Sans KR Medium" panose="020B0600000000000000" pitchFamily="34" charset="-127"/>
                <a:ea typeface="Noto Sans KR Medium" panose="020B0600000000000000" pitchFamily="34" charset="-127"/>
              </a:rPr>
              <a:t>.</a:t>
            </a:r>
            <a:endParaRPr lang="en-US" altLang="ko-KR" dirty="0">
              <a:latin typeface="Noto Sans KR Medium" panose="020B0600000000000000" pitchFamily="34" charset="-127"/>
              <a:ea typeface="Noto Sans KR Medium" panose="020B0600000000000000" pitchFamily="34" charset="-127"/>
            </a:endParaRPr>
          </a:p>
        </p:txBody>
      </p:sp>
    </p:spTree>
    <p:extLst>
      <p:ext uri="{BB962C8B-B14F-4D97-AF65-F5344CB8AC3E}">
        <p14:creationId xmlns:p14="http://schemas.microsoft.com/office/powerpoint/2010/main" val="2627792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200" dirty="0">
                <a:latin typeface="Noto Sans CJK KR Bold" panose="020B0800000000000000" pitchFamily="34" charset="-127"/>
                <a:ea typeface="Noto Sans CJK KR Bold" panose="020B0800000000000000" pitchFamily="34" charset="-127"/>
              </a:rPr>
              <a:t>5</a:t>
            </a:r>
            <a:r>
              <a:rPr lang="en-US" altLang="ko-KR" sz="2200">
                <a:latin typeface="Noto Sans CJK KR Bold" panose="020B0800000000000000" pitchFamily="34" charset="-127"/>
                <a:ea typeface="Noto Sans CJK KR Bold" panose="020B0800000000000000" pitchFamily="34" charset="-127"/>
              </a:rPr>
              <a:t>. </a:t>
            </a:r>
            <a:r>
              <a:rPr lang="ko-KR" altLang="en-US" sz="2200">
                <a:latin typeface="Noto Sans CJK KR Bold" panose="020B0800000000000000" pitchFamily="34" charset="-127"/>
                <a:ea typeface="Noto Sans CJK KR Bold" panose="020B0800000000000000" pitchFamily="34" charset="-127"/>
              </a:rPr>
              <a:t>프로젝트를 통해 배운 점</a:t>
            </a:r>
            <a:endParaRPr lang="ko-KR" altLang="en-US" sz="1800" dirty="0">
              <a:latin typeface="Noto Sans CJK KR Bold" panose="020B0800000000000000" pitchFamily="34" charset="-127"/>
              <a:ea typeface="Noto Sans CJK KR Bold" panose="020B0800000000000000" pitchFamily="34" charset="-127"/>
            </a:endParaRPr>
          </a:p>
        </p:txBody>
      </p:sp>
      <p:sp>
        <p:nvSpPr>
          <p:cNvPr id="4" name="TextBox 3"/>
          <p:cNvSpPr txBox="1"/>
          <p:nvPr/>
        </p:nvSpPr>
        <p:spPr>
          <a:xfrm>
            <a:off x="322811" y="853159"/>
            <a:ext cx="11440102" cy="3367525"/>
          </a:xfrm>
          <a:prstGeom prst="rect">
            <a:avLst/>
          </a:prstGeom>
          <a:noFill/>
        </p:spPr>
        <p:txBody>
          <a:bodyPr wrap="square" rtlCol="0">
            <a:spAutoFit/>
          </a:bodyPr>
          <a:lstStyle/>
          <a:p>
            <a:pPr marL="285750" indent="-285750">
              <a:lnSpc>
                <a:spcPct val="150000"/>
              </a:lnSpc>
              <a:buFontTx/>
              <a:buChar char="-"/>
            </a:pPr>
            <a:r>
              <a:rPr lang="ko-KR" altLang="en-US">
                <a:latin typeface="Noto Sans KR Medium" panose="020B0600000000000000" pitchFamily="34" charset="-127"/>
                <a:ea typeface="Noto Sans KR Medium" panose="020B0600000000000000" pitchFamily="34" charset="-127"/>
              </a:rPr>
              <a:t>프로젝트를 진행하는 동안 다양한 시행 착오가 있었습니다</a:t>
            </a:r>
            <a:r>
              <a:rPr lang="en-US" altLang="ko-KR">
                <a:latin typeface="Noto Sans KR Medium" panose="020B0600000000000000" pitchFamily="34" charset="-127"/>
                <a:ea typeface="Noto Sans KR Medium" panose="020B0600000000000000" pitchFamily="34" charset="-127"/>
              </a:rPr>
              <a:t>. </a:t>
            </a:r>
            <a:r>
              <a:rPr lang="ko-KR" altLang="en-US">
                <a:latin typeface="Noto Sans KR Medium" panose="020B0600000000000000" pitchFamily="34" charset="-127"/>
                <a:ea typeface="Noto Sans KR Medium" panose="020B0600000000000000" pitchFamily="34" charset="-127"/>
              </a:rPr>
              <a:t>최적화에 경사하강법</a:t>
            </a:r>
            <a:r>
              <a:rPr lang="en-US" altLang="ko-KR">
                <a:latin typeface="Noto Sans KR Medium" panose="020B0600000000000000" pitchFamily="34" charset="-127"/>
                <a:ea typeface="Noto Sans KR Medium" panose="020B0600000000000000" pitchFamily="34" charset="-127"/>
              </a:rPr>
              <a:t>(Gradient-descent algorithm)</a:t>
            </a:r>
            <a:r>
              <a:rPr lang="ko-KR" altLang="en-US">
                <a:latin typeface="Noto Sans KR Medium" panose="020B0600000000000000" pitchFamily="34" charset="-127"/>
                <a:ea typeface="Noto Sans KR Medium" panose="020B0600000000000000" pitchFamily="34" charset="-127"/>
              </a:rPr>
              <a:t>을 사용하여 </a:t>
            </a:r>
            <a:r>
              <a:rPr lang="en-US" altLang="ko-KR">
                <a:latin typeface="Noto Sans KR Medium" panose="020B0600000000000000" pitchFamily="34" charset="-127"/>
                <a:ea typeface="Noto Sans KR Medium" panose="020B0600000000000000" pitchFamily="34" charset="-127"/>
              </a:rPr>
              <a:t>DE</a:t>
            </a:r>
            <a:r>
              <a:rPr lang="ko-KR" altLang="en-US">
                <a:latin typeface="Noto Sans KR Medium" panose="020B0600000000000000" pitchFamily="34" charset="-127"/>
                <a:ea typeface="Noto Sans KR Medium" panose="020B0600000000000000" pitchFamily="34" charset="-127"/>
              </a:rPr>
              <a:t>와 비교하고자 했지만 데이터의 형태가 미분이 불가능하여 사용하지 못했습니다</a:t>
            </a:r>
            <a:r>
              <a:rPr lang="en-US" altLang="ko-KR">
                <a:latin typeface="Noto Sans KR Medium" panose="020B0600000000000000" pitchFamily="34" charset="-127"/>
                <a:ea typeface="Noto Sans KR Medium" panose="020B0600000000000000" pitchFamily="34" charset="-127"/>
              </a:rPr>
              <a:t>. XGBoost</a:t>
            </a:r>
            <a:r>
              <a:rPr lang="ko-KR" altLang="en-US">
                <a:latin typeface="Noto Sans KR Medium" panose="020B0600000000000000" pitchFamily="34" charset="-127"/>
                <a:ea typeface="Noto Sans KR Medium" panose="020B0600000000000000" pitchFamily="34" charset="-127"/>
              </a:rPr>
              <a:t>와 </a:t>
            </a:r>
            <a:r>
              <a:rPr lang="en-US" altLang="ko-KR">
                <a:latin typeface="Noto Sans KR Medium" panose="020B0600000000000000" pitchFamily="34" charset="-127"/>
                <a:ea typeface="Noto Sans KR Medium" panose="020B0600000000000000" pitchFamily="34" charset="-127"/>
              </a:rPr>
              <a:t>RF</a:t>
            </a:r>
            <a:r>
              <a:rPr lang="ko-KR" altLang="en-US">
                <a:latin typeface="Noto Sans KR Medium" panose="020B0600000000000000" pitchFamily="34" charset="-127"/>
                <a:ea typeface="Noto Sans KR Medium" panose="020B0600000000000000" pitchFamily="34" charset="-127"/>
              </a:rPr>
              <a:t>의 성능을 비교하기 전 개발하는 과정에서도 데이터 전처리가 완전히 이루어지지 않아 어려움을 겪었습니다</a:t>
            </a:r>
            <a:r>
              <a:rPr lang="en-US" altLang="ko-KR">
                <a:latin typeface="Noto Sans KR Medium" panose="020B0600000000000000" pitchFamily="34" charset="-127"/>
                <a:ea typeface="Noto Sans KR Medium" panose="020B0600000000000000" pitchFamily="34" charset="-127"/>
              </a:rPr>
              <a:t>. </a:t>
            </a:r>
            <a:r>
              <a:rPr lang="ko-KR" altLang="en-US">
                <a:latin typeface="Noto Sans KR Medium" panose="020B0600000000000000" pitchFamily="34" charset="-127"/>
                <a:ea typeface="Noto Sans KR Medium" panose="020B0600000000000000" pitchFamily="34" charset="-127"/>
              </a:rPr>
              <a:t>마지막 구현 이후 멘토님의 조언을 받을 기회가 있었습니다</a:t>
            </a:r>
            <a:r>
              <a:rPr lang="en-US" altLang="ko-KR">
                <a:latin typeface="Noto Sans KR Medium" panose="020B0600000000000000" pitchFamily="34" charset="-127"/>
                <a:ea typeface="Noto Sans KR Medium" panose="020B0600000000000000" pitchFamily="34" charset="-127"/>
              </a:rPr>
              <a:t>. </a:t>
            </a:r>
            <a:r>
              <a:rPr lang="ko-KR" altLang="en-US">
                <a:latin typeface="Noto Sans KR Medium" panose="020B0600000000000000" pitchFamily="34" charset="-127"/>
                <a:ea typeface="Noto Sans KR Medium" panose="020B0600000000000000" pitchFamily="34" charset="-127"/>
              </a:rPr>
              <a:t>멘토님께선 데이터의 전처리와 데이터에 대한 이해가 모델의 개발만큼 중요하다는 말씀을 해주셨습니다</a:t>
            </a:r>
            <a:r>
              <a:rPr lang="en-US" altLang="ko-KR">
                <a:latin typeface="Noto Sans KR Medium" panose="020B0600000000000000" pitchFamily="34" charset="-127"/>
                <a:ea typeface="Noto Sans KR Medium" panose="020B0600000000000000" pitchFamily="34" charset="-127"/>
              </a:rPr>
              <a:t>. </a:t>
            </a:r>
            <a:r>
              <a:rPr lang="ko-KR" altLang="en-US">
                <a:latin typeface="Noto Sans KR Medium" panose="020B0600000000000000" pitchFamily="34" charset="-127"/>
                <a:ea typeface="Noto Sans KR Medium" panose="020B0600000000000000" pitchFamily="34" charset="-127"/>
              </a:rPr>
              <a:t>저희 또한 프로젝트를 진행함에 따라 데이터 전처리 개선의 필요를 계속 느꼈고</a:t>
            </a:r>
            <a:r>
              <a:rPr lang="en-US" altLang="ko-KR">
                <a:latin typeface="Noto Sans KR Medium" panose="020B0600000000000000" pitchFamily="34" charset="-127"/>
                <a:ea typeface="Noto Sans KR Medium" panose="020B0600000000000000" pitchFamily="34" charset="-127"/>
              </a:rPr>
              <a:t>, </a:t>
            </a:r>
            <a:r>
              <a:rPr lang="ko-KR" altLang="en-US">
                <a:latin typeface="Noto Sans KR Medium" panose="020B0600000000000000" pitchFamily="34" charset="-127"/>
                <a:ea typeface="Noto Sans KR Medium" panose="020B0600000000000000" pitchFamily="34" charset="-127"/>
              </a:rPr>
              <a:t>개선을 진행했었는데 그것과 동일한 조언이었습니다</a:t>
            </a:r>
            <a:r>
              <a:rPr lang="en-US" altLang="ko-KR">
                <a:latin typeface="Noto Sans KR Medium" panose="020B0600000000000000" pitchFamily="34" charset="-127"/>
                <a:ea typeface="Noto Sans KR Medium" panose="020B0600000000000000" pitchFamily="34" charset="-127"/>
              </a:rPr>
              <a:t>. </a:t>
            </a:r>
          </a:p>
          <a:p>
            <a:pPr marL="285750" indent="-285750">
              <a:lnSpc>
                <a:spcPct val="150000"/>
              </a:lnSpc>
              <a:buFontTx/>
              <a:buChar char="-"/>
            </a:pPr>
            <a:r>
              <a:rPr lang="ko-KR" altLang="en-US">
                <a:latin typeface="Noto Sans KR Medium" panose="020B0600000000000000" pitchFamily="34" charset="-127"/>
                <a:ea typeface="Noto Sans KR Medium" panose="020B0600000000000000" pitchFamily="34" charset="-127"/>
              </a:rPr>
              <a:t>데이터를 전처리하는 과정에서 데이터의 분포와 형태에 대해 파악하고</a:t>
            </a:r>
            <a:r>
              <a:rPr lang="en-US" altLang="ko-KR">
                <a:latin typeface="Noto Sans KR Medium" panose="020B0600000000000000" pitchFamily="34" charset="-127"/>
                <a:ea typeface="Noto Sans KR Medium" panose="020B0600000000000000" pitchFamily="34" charset="-127"/>
              </a:rPr>
              <a:t>, </a:t>
            </a:r>
            <a:r>
              <a:rPr lang="ko-KR" altLang="en-US">
                <a:latin typeface="Noto Sans KR Medium" panose="020B0600000000000000" pitchFamily="34" charset="-127"/>
                <a:ea typeface="Noto Sans KR Medium" panose="020B0600000000000000" pitchFamily="34" charset="-127"/>
              </a:rPr>
              <a:t>수학적으로 분석하고 이해하는 것이 모델의 성능 이전에 해야할 중요한 일이며</a:t>
            </a:r>
            <a:r>
              <a:rPr lang="en-US" altLang="ko-KR">
                <a:latin typeface="Noto Sans KR Medium" panose="020B0600000000000000" pitchFamily="34" charset="-127"/>
                <a:ea typeface="Noto Sans KR Medium" panose="020B0600000000000000" pitchFamily="34" charset="-127"/>
              </a:rPr>
              <a:t>, </a:t>
            </a:r>
            <a:r>
              <a:rPr lang="ko-KR" altLang="en-US">
                <a:latin typeface="Noto Sans KR Medium" panose="020B0600000000000000" pitchFamily="34" charset="-127"/>
                <a:ea typeface="Noto Sans KR Medium" panose="020B0600000000000000" pitchFamily="34" charset="-127"/>
              </a:rPr>
              <a:t>모델의 구현만큼 비중을 차지하는 작업이라는 것을 느끼고 배울 수 있었습니다</a:t>
            </a:r>
            <a:r>
              <a:rPr lang="en-US" altLang="ko-KR">
                <a:latin typeface="Noto Sans KR Medium" panose="020B0600000000000000" pitchFamily="34" charset="-127"/>
                <a:ea typeface="Noto Sans KR Medium" panose="020B0600000000000000" pitchFamily="34" charset="-127"/>
              </a:rPr>
              <a:t>.</a:t>
            </a:r>
            <a:endParaRPr lang="en-US" altLang="ko-KR" dirty="0">
              <a:latin typeface="Noto Sans KR Medium" panose="020B0600000000000000" pitchFamily="34" charset="-127"/>
              <a:ea typeface="Noto Sans KR Medium" panose="020B0600000000000000" pitchFamily="34" charset="-127"/>
            </a:endParaRPr>
          </a:p>
        </p:txBody>
      </p:sp>
    </p:spTree>
    <p:extLst>
      <p:ext uri="{BB962C8B-B14F-4D97-AF65-F5344CB8AC3E}">
        <p14:creationId xmlns:p14="http://schemas.microsoft.com/office/powerpoint/2010/main" val="3084937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000" dirty="0">
                <a:latin typeface="Noto Sans CJK KR Bold" panose="020B0800000000000000" pitchFamily="34" charset="-127"/>
                <a:ea typeface="Noto Sans CJK KR Bold" panose="020B0800000000000000" pitchFamily="34" charset="-127"/>
              </a:rPr>
              <a:t>6</a:t>
            </a:r>
            <a:r>
              <a:rPr lang="en-US" altLang="ko-KR" sz="2000">
                <a:latin typeface="Noto Sans CJK KR Bold" panose="020B0800000000000000" pitchFamily="34" charset="-127"/>
                <a:ea typeface="Noto Sans CJK KR Bold" panose="020B0800000000000000" pitchFamily="34" charset="-127"/>
              </a:rPr>
              <a:t>. </a:t>
            </a:r>
            <a:r>
              <a:rPr lang="ko-KR" altLang="en-US" sz="2000">
                <a:latin typeface="Noto Sans CJK KR Bold" panose="020B0800000000000000" pitchFamily="34" charset="-127"/>
                <a:ea typeface="Noto Sans CJK KR Bold" panose="020B0800000000000000" pitchFamily="34" charset="-127"/>
              </a:rPr>
              <a:t>참고자료 </a:t>
            </a:r>
            <a:r>
              <a:rPr lang="en-US" altLang="ko-KR" sz="2000">
                <a:latin typeface="Noto Sans CJK KR Bold" panose="020B0800000000000000" pitchFamily="34" charset="-127"/>
                <a:ea typeface="Noto Sans CJK KR Bold" panose="020B0800000000000000" pitchFamily="34" charset="-127"/>
              </a:rPr>
              <a:t>– </a:t>
            </a:r>
            <a:r>
              <a:rPr lang="ko-KR" altLang="en-US" sz="2000">
                <a:latin typeface="Noto Sans CJK KR Bold" panose="020B0800000000000000" pitchFamily="34" charset="-127"/>
                <a:ea typeface="Noto Sans CJK KR Bold" panose="020B0800000000000000" pitchFamily="34" charset="-127"/>
              </a:rPr>
              <a:t>개발 및 논문을 위해 사용함</a:t>
            </a:r>
            <a:endParaRPr lang="ko-KR" altLang="en-US" sz="2000" dirty="0">
              <a:latin typeface="Noto Sans CJK KR Bold" panose="020B0800000000000000" pitchFamily="34" charset="-127"/>
              <a:ea typeface="Noto Sans CJK KR Bold" panose="020B0800000000000000" pitchFamily="34" charset="-127"/>
            </a:endParaRPr>
          </a:p>
        </p:txBody>
      </p:sp>
      <p:sp>
        <p:nvSpPr>
          <p:cNvPr id="4" name="TextBox 3"/>
          <p:cNvSpPr txBox="1"/>
          <p:nvPr/>
        </p:nvSpPr>
        <p:spPr>
          <a:xfrm>
            <a:off x="322811" y="1170400"/>
            <a:ext cx="11440102" cy="3932359"/>
          </a:xfrm>
          <a:prstGeom prst="rect">
            <a:avLst/>
          </a:prstGeom>
          <a:noFill/>
        </p:spPr>
        <p:txBody>
          <a:bodyPr wrap="square" rtlCol="0">
            <a:spAutoFit/>
          </a:bodyPr>
          <a:lstStyle/>
          <a:p>
            <a:pPr marL="285750" indent="-285750">
              <a:lnSpc>
                <a:spcPct val="150000"/>
              </a:lnSpc>
              <a:buFontTx/>
              <a:buChar char="-"/>
            </a:pPr>
            <a:r>
              <a:rPr lang="en-US" altLang="ko-KR" sz="1400">
                <a:latin typeface="Noto Sans KR Medium" panose="020B0600000000000000" pitchFamily="34" charset="-127"/>
                <a:ea typeface="Noto Sans KR Medium" panose="020B0600000000000000" pitchFamily="34" charset="-127"/>
              </a:rPr>
              <a:t>[1] Nemitallah Medhat A ,Nabhan Mohammad A ,Alowaifeer Maad,Haeruman Agus,Alzahrani Fahad,Habib Mohamed A ,Elshafei Moustafa,Abouheaf Mohammed I ,Aliyu Mansur,Alfarraj Motaz. "Artificial intelligence for control and optimization of boilers’ performance and emissions: A review", Journal of Cleaner Proceedings of UCWIT 2024, Nov., 22-23, 2024</a:t>
            </a:r>
          </a:p>
          <a:p>
            <a:pPr marL="285750" indent="-285750">
              <a:lnSpc>
                <a:spcPct val="150000"/>
              </a:lnSpc>
              <a:buFontTx/>
              <a:buChar char="-"/>
            </a:pPr>
            <a:endParaRPr lang="en-US" altLang="ko-KR" sz="1400">
              <a:latin typeface="Noto Sans KR Medium" panose="020B0600000000000000" pitchFamily="34" charset="-127"/>
              <a:ea typeface="Noto Sans KR Medium" panose="020B0600000000000000" pitchFamily="34" charset="-127"/>
            </a:endParaRPr>
          </a:p>
          <a:p>
            <a:pPr marL="285750" indent="-285750">
              <a:lnSpc>
                <a:spcPct val="150000"/>
              </a:lnSpc>
              <a:buFontTx/>
              <a:buChar char="-"/>
            </a:pPr>
            <a:r>
              <a:rPr lang="en-US" altLang="ko-KR" sz="1400">
                <a:latin typeface="Noto Sans KR Medium" panose="020B0600000000000000" pitchFamily="34" charset="-127"/>
                <a:ea typeface="Noto Sans KR Medium" panose="020B0600000000000000" pitchFamily="34" charset="-127"/>
              </a:rPr>
              <a:t>[2] Vladislav Kovalnogov, Ruslan Fedorov, Vladimir Klyachkin, Dmitry Generalov, Yulia Kuvayskova, Sergey Busygin., “Applying the Random Forest Method to Improve Burner Efficiency”, Mathematics, 10, 12, 2143, 2022</a:t>
            </a:r>
          </a:p>
          <a:p>
            <a:pPr marL="285750" indent="-285750">
              <a:lnSpc>
                <a:spcPct val="150000"/>
              </a:lnSpc>
              <a:buFontTx/>
              <a:buChar char="-"/>
            </a:pPr>
            <a:endParaRPr lang="en-US" altLang="ko-KR" sz="1400">
              <a:latin typeface="Noto Sans KR Medium" panose="020B0600000000000000" pitchFamily="34" charset="-127"/>
              <a:ea typeface="Noto Sans KR Medium" panose="020B0600000000000000" pitchFamily="34" charset="-127"/>
            </a:endParaRPr>
          </a:p>
          <a:p>
            <a:pPr marL="285750" indent="-285750">
              <a:lnSpc>
                <a:spcPct val="150000"/>
              </a:lnSpc>
              <a:buFontTx/>
              <a:buChar char="-"/>
            </a:pPr>
            <a:r>
              <a:rPr lang="en-US" altLang="ko-KR" sz="1400">
                <a:latin typeface="Noto Sans KR Medium" panose="020B0600000000000000" pitchFamily="34" charset="-127"/>
                <a:ea typeface="Noto Sans KR Medium" panose="020B0600000000000000" pitchFamily="34" charset="-127"/>
              </a:rPr>
              <a:t>[3] Pauli Virtanen, Ralf Gommers, Travis E. Oliphant, Matt Haberland, Tyler Reddy, David Cournapeau, Evgeni Burovski, Pearu Peterson, Warren Weckesser, Jonathan Bright, Stéfan J. van der Walt, Matthew Brett, Joshua Wilson, K. Jarrod Millman, Nikolay Mayorov, Andrew R. J. Nelson, Eric Jones, Robert Kern, Eric Larson, C J Carey, İlhan Polat, Yu Feng, Eric W. Moore, Jake VanderPlas, SciPy 1.0 Contributors, “SciPy 1.0: fundamental algorithms for scientific computing in Python”, Nature Methods, 17, 3, 261–272, 2020.</a:t>
            </a:r>
            <a:endParaRPr lang="en-US" altLang="ko-KR" sz="1400" i="1" dirty="0">
              <a:latin typeface="Noto Sans KR Medium" panose="020B0600000000000000" pitchFamily="34" charset="-127"/>
              <a:ea typeface="Noto Sans KR Medium" panose="020B0600000000000000" pitchFamily="34" charset="-127"/>
            </a:endParaRPr>
          </a:p>
        </p:txBody>
      </p:sp>
    </p:spTree>
    <p:extLst>
      <p:ext uri="{BB962C8B-B14F-4D97-AF65-F5344CB8AC3E}">
        <p14:creationId xmlns:p14="http://schemas.microsoft.com/office/powerpoint/2010/main" val="1669584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0F30C-FAB8-A886-9A4F-87F33E84729C}"/>
            </a:ext>
          </a:extLst>
        </p:cNvPr>
        <p:cNvGrpSpPr/>
        <p:nvPr/>
      </p:nvGrpSpPr>
      <p:grpSpPr>
        <a:xfrm>
          <a:off x="0" y="0"/>
          <a:ext cx="0" cy="0"/>
          <a:chOff x="0" y="0"/>
          <a:chExt cx="0" cy="0"/>
        </a:xfrm>
      </p:grpSpPr>
      <p:sp>
        <p:nvSpPr>
          <p:cNvPr id="19" name="직사각형 18">
            <a:extLst>
              <a:ext uri="{FF2B5EF4-FFF2-40B4-BE49-F238E27FC236}">
                <a16:creationId xmlns:a16="http://schemas.microsoft.com/office/drawing/2014/main" id="{F825AE02-A6FA-C041-6474-A96D224955FA}"/>
              </a:ext>
            </a:extLst>
          </p:cNvPr>
          <p:cNvSpPr/>
          <p:nvPr/>
        </p:nvSpPr>
        <p:spPr>
          <a:xfrm>
            <a:off x="7548465" y="3142977"/>
            <a:ext cx="1698172" cy="490002"/>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73CE50BB-D6BC-6D30-9F4F-F3705E1D5F4A}"/>
              </a:ext>
            </a:extLst>
          </p:cNvPr>
          <p:cNvSpPr/>
          <p:nvPr/>
        </p:nvSpPr>
        <p:spPr>
          <a:xfrm>
            <a:off x="7548465" y="1511559"/>
            <a:ext cx="1698172" cy="490002"/>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a:extLst>
              <a:ext uri="{FF2B5EF4-FFF2-40B4-BE49-F238E27FC236}">
                <a16:creationId xmlns:a16="http://schemas.microsoft.com/office/drawing/2014/main" id="{FC59AD22-D194-E69B-469F-3CCFEF07BFB7}"/>
              </a:ext>
            </a:extLst>
          </p:cNvPr>
          <p:cNvSpPr>
            <a:spLocks noGrp="1"/>
          </p:cNvSpPr>
          <p:nvPr>
            <p:ph type="title"/>
          </p:nvPr>
        </p:nvSpPr>
        <p:spPr/>
        <p:txBody>
          <a:bodyPr>
            <a:normAutofit/>
          </a:bodyPr>
          <a:lstStyle/>
          <a:p>
            <a:r>
              <a:rPr lang="en-US" altLang="ko-KR" sz="2000" dirty="0">
                <a:latin typeface="Noto Sans CJK KR Bold" panose="020B0800000000000000" pitchFamily="34" charset="-127"/>
                <a:ea typeface="Noto Sans CJK KR Bold" panose="020B0800000000000000" pitchFamily="34" charset="-127"/>
              </a:rPr>
              <a:t>1. </a:t>
            </a:r>
            <a:r>
              <a:rPr lang="ko-KR" altLang="en-US" sz="2000">
                <a:latin typeface="Noto Sans CJK KR Bold" panose="020B0800000000000000" pitchFamily="34" charset="-127"/>
                <a:ea typeface="Noto Sans CJK KR Bold" panose="020B0800000000000000" pitchFamily="34" charset="-127"/>
              </a:rPr>
              <a:t>프로젝트 개요</a:t>
            </a:r>
            <a:endParaRPr lang="ko-KR" altLang="en-US" sz="2000" dirty="0">
              <a:latin typeface="Noto Sans CJK KR Bold" panose="020B0800000000000000" pitchFamily="34" charset="-127"/>
              <a:ea typeface="Noto Sans CJK KR Bold" panose="020B0800000000000000" pitchFamily="34" charset="-127"/>
            </a:endParaRPr>
          </a:p>
        </p:txBody>
      </p:sp>
      <p:pic>
        <p:nvPicPr>
          <p:cNvPr id="9" name="Picture 2" descr="대림로얄이앤피(주) 2023년 기업정보 | 직원수, 근무환경, 복리후생 등 - 사람인">
            <a:extLst>
              <a:ext uri="{FF2B5EF4-FFF2-40B4-BE49-F238E27FC236}">
                <a16:creationId xmlns:a16="http://schemas.microsoft.com/office/drawing/2014/main" id="{0D8EB515-84C9-0152-BB60-B6891012C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244" y="1370100"/>
            <a:ext cx="4191001" cy="854964"/>
          </a:xfrm>
          <a:prstGeom prst="rect">
            <a:avLst/>
          </a:prstGeom>
          <a:noFill/>
          <a:extLst>
            <a:ext uri="{909E8E84-426E-40DD-AFC4-6F175D3DCCD1}">
              <a14:hiddenFill xmlns:a14="http://schemas.microsoft.com/office/drawing/2010/main">
                <a:solidFill>
                  <a:srgbClr val="FFFFFF"/>
                </a:solidFill>
              </a14:hiddenFill>
            </a:ext>
          </a:extLst>
        </p:spPr>
      </p:pic>
      <p:pic>
        <p:nvPicPr>
          <p:cNvPr id="10" name="그림 9">
            <a:extLst>
              <a:ext uri="{FF2B5EF4-FFF2-40B4-BE49-F238E27FC236}">
                <a16:creationId xmlns:a16="http://schemas.microsoft.com/office/drawing/2014/main" id="{E72E05F7-271C-EC45-0979-03976DE8016B}"/>
              </a:ext>
            </a:extLst>
          </p:cNvPr>
          <p:cNvPicPr>
            <a:picLocks noChangeAspect="1"/>
          </p:cNvPicPr>
          <p:nvPr/>
        </p:nvPicPr>
        <p:blipFill>
          <a:blip r:embed="rId3"/>
          <a:stretch>
            <a:fillRect/>
          </a:stretch>
        </p:blipFill>
        <p:spPr>
          <a:xfrm>
            <a:off x="1413189" y="2485598"/>
            <a:ext cx="3490067" cy="3058839"/>
          </a:xfrm>
          <a:prstGeom prst="rect">
            <a:avLst/>
          </a:prstGeom>
        </p:spPr>
      </p:pic>
      <p:sp>
        <p:nvSpPr>
          <p:cNvPr id="11" name="제목 1">
            <a:extLst>
              <a:ext uri="{FF2B5EF4-FFF2-40B4-BE49-F238E27FC236}">
                <a16:creationId xmlns:a16="http://schemas.microsoft.com/office/drawing/2014/main" id="{58FAAE91-EA26-DE24-6013-20C97F14D34F}"/>
              </a:ext>
            </a:extLst>
          </p:cNvPr>
          <p:cNvSpPr txBox="1">
            <a:spLocks/>
          </p:cNvSpPr>
          <p:nvPr/>
        </p:nvSpPr>
        <p:spPr>
          <a:xfrm>
            <a:off x="6324598" y="1568702"/>
            <a:ext cx="4191001" cy="407958"/>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2400" kern="1200">
                <a:solidFill>
                  <a:schemeClr val="tx1"/>
                </a:solidFill>
                <a:latin typeface="Noto Sans CJK KR Medium" panose="020B0600000000000000" pitchFamily="34" charset="-127"/>
                <a:ea typeface="Noto Sans CJK KR Medium" panose="020B0600000000000000" pitchFamily="34" charset="-127"/>
                <a:cs typeface="+mj-cs"/>
              </a:defRPr>
            </a:lvl1pPr>
          </a:lstStyle>
          <a:p>
            <a:pPr algn="ctr"/>
            <a:r>
              <a:rPr lang="ko-KR" altLang="en-US" sz="2000">
                <a:latin typeface="Noto Sans CJK KR Bold" panose="020B0800000000000000" pitchFamily="34" charset="-127"/>
                <a:ea typeface="Noto Sans CJK KR Bold" panose="020B0800000000000000" pitchFamily="34" charset="-127"/>
              </a:rPr>
              <a:t>참여 기업</a:t>
            </a:r>
            <a:endParaRPr lang="ko-KR" altLang="en-US" sz="2000" dirty="0">
              <a:latin typeface="Noto Sans CJK KR Bold" panose="020B0800000000000000" pitchFamily="34" charset="-127"/>
              <a:ea typeface="Noto Sans CJK KR Bold" panose="020B0800000000000000" pitchFamily="34" charset="-127"/>
            </a:endParaRPr>
          </a:p>
        </p:txBody>
      </p:sp>
      <p:sp>
        <p:nvSpPr>
          <p:cNvPr id="13" name="TextBox 12">
            <a:extLst>
              <a:ext uri="{FF2B5EF4-FFF2-40B4-BE49-F238E27FC236}">
                <a16:creationId xmlns:a16="http://schemas.microsoft.com/office/drawing/2014/main" id="{FCB20D26-A54E-62AC-D8C5-DC558D91157E}"/>
              </a:ext>
            </a:extLst>
          </p:cNvPr>
          <p:cNvSpPr txBox="1"/>
          <p:nvPr/>
        </p:nvSpPr>
        <p:spPr>
          <a:xfrm>
            <a:off x="6089780" y="2116266"/>
            <a:ext cx="6102220" cy="369332"/>
          </a:xfrm>
          <a:prstGeom prst="rect">
            <a:avLst/>
          </a:prstGeom>
          <a:noFill/>
        </p:spPr>
        <p:txBody>
          <a:bodyPr wrap="square">
            <a:spAutoFit/>
          </a:bodyPr>
          <a:lstStyle/>
          <a:p>
            <a:r>
              <a:rPr lang="ko-KR" altLang="en-US"/>
              <a:t>산업용 보일러 제조회사 대림로얄이앤피㈜</a:t>
            </a:r>
            <a:endParaRPr lang="ko-KR" altLang="en-US" dirty="0"/>
          </a:p>
        </p:txBody>
      </p:sp>
      <p:sp>
        <p:nvSpPr>
          <p:cNvPr id="14" name="TextBox 13">
            <a:extLst>
              <a:ext uri="{FF2B5EF4-FFF2-40B4-BE49-F238E27FC236}">
                <a16:creationId xmlns:a16="http://schemas.microsoft.com/office/drawing/2014/main" id="{14A62BB0-5F91-D6B9-DA56-621A2296D007}"/>
              </a:ext>
            </a:extLst>
          </p:cNvPr>
          <p:cNvSpPr txBox="1"/>
          <p:nvPr/>
        </p:nvSpPr>
        <p:spPr>
          <a:xfrm>
            <a:off x="5547721" y="3789223"/>
            <a:ext cx="5814412" cy="1754326"/>
          </a:xfrm>
          <a:prstGeom prst="rect">
            <a:avLst/>
          </a:prstGeom>
          <a:noFill/>
        </p:spPr>
        <p:txBody>
          <a:bodyPr wrap="none" rtlCol="0">
            <a:spAutoFit/>
          </a:bodyPr>
          <a:lstStyle/>
          <a:p>
            <a:pPr algn="ctr"/>
            <a:r>
              <a:rPr lang="en-US" altLang="ko-KR" dirty="0"/>
              <a:t>A </a:t>
            </a:r>
            <a:r>
              <a:rPr lang="ko-KR" altLang="en-US" dirty="0"/>
              <a:t>공장에서 가동중인 </a:t>
            </a:r>
            <a:r>
              <a:rPr lang="ko-KR" altLang="en-US" err="1"/>
              <a:t>대림로얄이앤피의</a:t>
            </a:r>
            <a:r>
              <a:rPr lang="ko-KR" altLang="en-US"/>
              <a:t> </a:t>
            </a:r>
            <a:r>
              <a:rPr lang="en-US" altLang="ko-KR"/>
              <a:t>3</a:t>
            </a:r>
            <a:r>
              <a:rPr lang="ko-KR" altLang="en-US"/>
              <a:t>톤 산업용</a:t>
            </a:r>
            <a:endParaRPr lang="en-US" altLang="ko-KR" dirty="0"/>
          </a:p>
          <a:p>
            <a:pPr algn="ctr"/>
            <a:r>
              <a:rPr lang="ko-KR" altLang="en-US"/>
              <a:t>산업용 </a:t>
            </a:r>
            <a:r>
              <a:rPr lang="ko-KR" altLang="en-US" dirty="0"/>
              <a:t>보일러에서 측정된 데이터를 제공받음</a:t>
            </a:r>
            <a:r>
              <a:rPr lang="en-US" altLang="ko-KR" dirty="0"/>
              <a:t>.</a:t>
            </a:r>
          </a:p>
          <a:p>
            <a:pPr algn="ctr"/>
            <a:endParaRPr lang="en-US" altLang="ko-KR" dirty="0"/>
          </a:p>
          <a:p>
            <a:pPr algn="ctr"/>
            <a:r>
              <a:rPr lang="ko-KR" altLang="en-US" dirty="0"/>
              <a:t>보일러 효율을 나타내는 </a:t>
            </a:r>
            <a:r>
              <a:rPr lang="en-US" altLang="ko-KR" b="1" dirty="0"/>
              <a:t>‘</a:t>
            </a:r>
            <a:r>
              <a:rPr lang="ko-KR" altLang="en-US" b="1" dirty="0"/>
              <a:t>열 </a:t>
            </a:r>
            <a:r>
              <a:rPr lang="ko-KR" altLang="en-US" b="1" dirty="0" err="1"/>
              <a:t>손실법</a:t>
            </a:r>
            <a:r>
              <a:rPr lang="ko-KR" altLang="en-US" b="1" dirty="0"/>
              <a:t> 효율</a:t>
            </a:r>
            <a:r>
              <a:rPr lang="en-US" altLang="ko-KR" b="1" dirty="0"/>
              <a:t>‘ </a:t>
            </a:r>
            <a:r>
              <a:rPr lang="ko-KR" altLang="en-US" b="1" dirty="0"/>
              <a:t>값에 영향을 </a:t>
            </a:r>
            <a:endParaRPr lang="en-US" altLang="ko-KR" b="1" dirty="0"/>
          </a:p>
          <a:p>
            <a:pPr algn="ctr"/>
            <a:r>
              <a:rPr lang="ko-KR" altLang="en-US" b="1" dirty="0"/>
              <a:t>미치는 주요 </a:t>
            </a:r>
            <a:r>
              <a:rPr lang="ko-KR" altLang="en-US" b="1"/>
              <a:t>인자를 탐색</a:t>
            </a:r>
            <a:r>
              <a:rPr lang="ko-KR" altLang="en-US"/>
              <a:t>하고 최적의 효율을 찾는</a:t>
            </a:r>
            <a:endParaRPr lang="en-US" altLang="ko-KR"/>
          </a:p>
          <a:p>
            <a:pPr algn="ctr"/>
            <a:r>
              <a:rPr lang="ko-KR" altLang="en-US"/>
              <a:t>것이 </a:t>
            </a:r>
            <a:r>
              <a:rPr lang="ko-KR" altLang="en-US" dirty="0"/>
              <a:t>본 프로젝트의 목표</a:t>
            </a:r>
            <a:endParaRPr lang="en-US" altLang="ko-KR" dirty="0"/>
          </a:p>
        </p:txBody>
      </p:sp>
      <p:sp>
        <p:nvSpPr>
          <p:cNvPr id="16" name="제목 1">
            <a:extLst>
              <a:ext uri="{FF2B5EF4-FFF2-40B4-BE49-F238E27FC236}">
                <a16:creationId xmlns:a16="http://schemas.microsoft.com/office/drawing/2014/main" id="{E7944186-5495-A1BD-F232-290C3CB43E1E}"/>
              </a:ext>
            </a:extLst>
          </p:cNvPr>
          <p:cNvSpPr txBox="1">
            <a:spLocks/>
          </p:cNvSpPr>
          <p:nvPr/>
        </p:nvSpPr>
        <p:spPr>
          <a:xfrm>
            <a:off x="6324598" y="3225021"/>
            <a:ext cx="4191001" cy="407958"/>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2400" kern="1200">
                <a:solidFill>
                  <a:schemeClr val="tx1"/>
                </a:solidFill>
                <a:latin typeface="Noto Sans CJK KR Medium" panose="020B0600000000000000" pitchFamily="34" charset="-127"/>
                <a:ea typeface="Noto Sans CJK KR Medium" panose="020B0600000000000000" pitchFamily="34" charset="-127"/>
                <a:cs typeface="+mj-cs"/>
              </a:defRPr>
            </a:lvl1pPr>
          </a:lstStyle>
          <a:p>
            <a:pPr algn="ctr"/>
            <a:r>
              <a:rPr lang="ko-KR" altLang="en-US" sz="2000">
                <a:latin typeface="Noto Sans CJK KR Bold" panose="020B0800000000000000" pitchFamily="34" charset="-127"/>
                <a:ea typeface="Noto Sans CJK KR Bold" panose="020B0800000000000000" pitchFamily="34" charset="-127"/>
              </a:rPr>
              <a:t>프로젝트 목표</a:t>
            </a:r>
            <a:endParaRPr lang="ko-KR" altLang="en-US" sz="2000" dirty="0">
              <a:latin typeface="Noto Sans CJK KR Bold" panose="020B0800000000000000" pitchFamily="34" charset="-127"/>
              <a:ea typeface="Noto Sans CJK KR Bold" panose="020B0800000000000000" pitchFamily="34" charset="-127"/>
            </a:endParaRPr>
          </a:p>
        </p:txBody>
      </p:sp>
    </p:spTree>
    <p:extLst>
      <p:ext uri="{BB962C8B-B14F-4D97-AF65-F5344CB8AC3E}">
        <p14:creationId xmlns:p14="http://schemas.microsoft.com/office/powerpoint/2010/main" val="403518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22B14-0EDD-3DFF-FF93-53F1E440B3F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7B1F0E7-C4F1-285E-5BAA-9CDA6CE659C2}"/>
              </a:ext>
            </a:extLst>
          </p:cNvPr>
          <p:cNvSpPr>
            <a:spLocks noGrp="1"/>
          </p:cNvSpPr>
          <p:nvPr>
            <p:ph type="title"/>
          </p:nvPr>
        </p:nvSpPr>
        <p:spPr/>
        <p:txBody>
          <a:bodyPr>
            <a:normAutofit/>
          </a:bodyPr>
          <a:lstStyle/>
          <a:p>
            <a:r>
              <a:rPr lang="en-US" altLang="ko-KR" sz="2000" dirty="0">
                <a:latin typeface="Noto Sans CJK KR Bold" panose="020B0800000000000000" pitchFamily="34" charset="-127"/>
                <a:ea typeface="Noto Sans CJK KR Bold" panose="020B0800000000000000" pitchFamily="34" charset="-127"/>
              </a:rPr>
              <a:t>1. </a:t>
            </a:r>
            <a:r>
              <a:rPr lang="ko-KR" altLang="en-US" sz="2000">
                <a:latin typeface="Noto Sans CJK KR Bold" panose="020B0800000000000000" pitchFamily="34" charset="-127"/>
                <a:ea typeface="Noto Sans CJK KR Bold" panose="020B0800000000000000" pitchFamily="34" charset="-127"/>
              </a:rPr>
              <a:t>프로젝트 개요</a:t>
            </a:r>
            <a:endParaRPr lang="ko-KR" altLang="en-US" sz="2000" dirty="0">
              <a:latin typeface="Noto Sans CJK KR Bold" panose="020B0800000000000000" pitchFamily="34" charset="-127"/>
              <a:ea typeface="Noto Sans CJK KR Bold" panose="020B0800000000000000" pitchFamily="34" charset="-127"/>
            </a:endParaRPr>
          </a:p>
        </p:txBody>
      </p:sp>
      <p:pic>
        <p:nvPicPr>
          <p:cNvPr id="5" name="그림 4">
            <a:extLst>
              <a:ext uri="{FF2B5EF4-FFF2-40B4-BE49-F238E27FC236}">
                <a16:creationId xmlns:a16="http://schemas.microsoft.com/office/drawing/2014/main" id="{12113C8E-71C9-036D-3CC9-3F64AF5C46C0}"/>
              </a:ext>
            </a:extLst>
          </p:cNvPr>
          <p:cNvPicPr>
            <a:picLocks noChangeAspect="1"/>
          </p:cNvPicPr>
          <p:nvPr/>
        </p:nvPicPr>
        <p:blipFill>
          <a:blip r:embed="rId2"/>
          <a:stretch>
            <a:fillRect/>
          </a:stretch>
        </p:blipFill>
        <p:spPr>
          <a:xfrm>
            <a:off x="572176" y="1857805"/>
            <a:ext cx="11047648" cy="1312013"/>
          </a:xfrm>
          <a:prstGeom prst="rect">
            <a:avLst/>
          </a:prstGeom>
        </p:spPr>
      </p:pic>
      <p:sp>
        <p:nvSpPr>
          <p:cNvPr id="6" name="제목 1">
            <a:extLst>
              <a:ext uri="{FF2B5EF4-FFF2-40B4-BE49-F238E27FC236}">
                <a16:creationId xmlns:a16="http://schemas.microsoft.com/office/drawing/2014/main" id="{0A9D03B4-FF06-627A-4A89-220C078E33A1}"/>
              </a:ext>
            </a:extLst>
          </p:cNvPr>
          <p:cNvSpPr txBox="1">
            <a:spLocks/>
          </p:cNvSpPr>
          <p:nvPr/>
        </p:nvSpPr>
        <p:spPr>
          <a:xfrm>
            <a:off x="2799183" y="1322820"/>
            <a:ext cx="6054012" cy="407958"/>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2400" kern="1200">
                <a:solidFill>
                  <a:schemeClr val="tx1"/>
                </a:solidFill>
                <a:latin typeface="Noto Sans CJK KR Medium" panose="020B0600000000000000" pitchFamily="34" charset="-127"/>
                <a:ea typeface="Noto Sans CJK KR Medium" panose="020B0600000000000000" pitchFamily="34" charset="-127"/>
                <a:cs typeface="+mj-cs"/>
              </a:defRPr>
            </a:lvl1pPr>
          </a:lstStyle>
          <a:p>
            <a:pPr algn="ctr"/>
            <a:r>
              <a:rPr lang="en-US" altLang="ko-KR" sz="2000">
                <a:latin typeface="Noto Sans CJK KR Bold" panose="020B0800000000000000" pitchFamily="34" charset="-127"/>
                <a:ea typeface="Noto Sans CJK KR Bold" panose="020B0800000000000000" pitchFamily="34" charset="-127"/>
              </a:rPr>
              <a:t>KS</a:t>
            </a:r>
            <a:r>
              <a:rPr lang="ko-KR" altLang="en-US" sz="2000">
                <a:latin typeface="Noto Sans CJK KR Bold" panose="020B0800000000000000" pitchFamily="34" charset="-127"/>
                <a:ea typeface="Noto Sans CJK KR Bold" panose="020B0800000000000000" pitchFamily="34" charset="-127"/>
              </a:rPr>
              <a:t> </a:t>
            </a:r>
            <a:r>
              <a:rPr lang="en-US" altLang="ko-KR" sz="2000">
                <a:latin typeface="Noto Sans CJK KR Bold" panose="020B0800000000000000" pitchFamily="34" charset="-127"/>
                <a:ea typeface="Noto Sans CJK KR Bold" panose="020B0800000000000000" pitchFamily="34" charset="-127"/>
              </a:rPr>
              <a:t>B</a:t>
            </a:r>
            <a:r>
              <a:rPr lang="ko-KR" altLang="en-US" sz="2000">
                <a:latin typeface="Noto Sans CJK KR Bold" panose="020B0800000000000000" pitchFamily="34" charset="-127"/>
                <a:ea typeface="Noto Sans CJK KR Bold" panose="020B0800000000000000" pitchFamily="34" charset="-127"/>
              </a:rPr>
              <a:t> </a:t>
            </a:r>
            <a:r>
              <a:rPr lang="en-US" altLang="ko-KR" sz="2000">
                <a:latin typeface="Noto Sans CJK KR Bold" panose="020B0800000000000000" pitchFamily="34" charset="-127"/>
                <a:ea typeface="Noto Sans CJK KR Bold" panose="020B0800000000000000" pitchFamily="34" charset="-127"/>
              </a:rPr>
              <a:t>6205 </a:t>
            </a:r>
            <a:r>
              <a:rPr lang="ko-KR" altLang="en-US" sz="2000">
                <a:latin typeface="Noto Sans CJK KR Bold" panose="020B0800000000000000" pitchFamily="34" charset="-127"/>
                <a:ea typeface="Noto Sans CJK KR Bold" panose="020B0800000000000000" pitchFamily="34" charset="-127"/>
              </a:rPr>
              <a:t>효율 산정법</a:t>
            </a:r>
            <a:endParaRPr lang="ko-KR" altLang="en-US" sz="2000" dirty="0">
              <a:latin typeface="Noto Sans CJK KR Bold" panose="020B0800000000000000" pitchFamily="34" charset="-127"/>
              <a:ea typeface="Noto Sans CJK KR Bold" panose="020B0800000000000000" pitchFamily="34" charset="-127"/>
            </a:endParaRPr>
          </a:p>
        </p:txBody>
      </p:sp>
      <p:sp>
        <p:nvSpPr>
          <p:cNvPr id="7" name="제목 1">
            <a:extLst>
              <a:ext uri="{FF2B5EF4-FFF2-40B4-BE49-F238E27FC236}">
                <a16:creationId xmlns:a16="http://schemas.microsoft.com/office/drawing/2014/main" id="{18D0D75F-637D-4EDE-22E3-564010A4BAB1}"/>
              </a:ext>
            </a:extLst>
          </p:cNvPr>
          <p:cNvSpPr txBox="1">
            <a:spLocks/>
          </p:cNvSpPr>
          <p:nvPr/>
        </p:nvSpPr>
        <p:spPr>
          <a:xfrm>
            <a:off x="989043" y="4004521"/>
            <a:ext cx="10515602" cy="407958"/>
          </a:xfrm>
          <a:prstGeom prst="rect">
            <a:avLst/>
          </a:prstGeom>
        </p:spPr>
        <p:txBody>
          <a:bodyPr vert="horz" lIns="91440" tIns="45720" rIns="91440" bIns="45720" rtlCol="0" anchor="ctr">
            <a:normAutofit fontScale="92500"/>
          </a:bodyPr>
          <a:lstStyle>
            <a:lvl1pPr algn="l" defTabSz="914400" rtl="0" eaLnBrk="1" latinLnBrk="1" hangingPunct="1">
              <a:lnSpc>
                <a:spcPct val="90000"/>
              </a:lnSpc>
              <a:spcBef>
                <a:spcPct val="0"/>
              </a:spcBef>
              <a:buNone/>
              <a:defRPr sz="2400" kern="1200">
                <a:solidFill>
                  <a:schemeClr val="tx1"/>
                </a:solidFill>
                <a:latin typeface="Noto Sans CJK KR Medium" panose="020B0600000000000000" pitchFamily="34" charset="-127"/>
                <a:ea typeface="Noto Sans CJK KR Medium" panose="020B0600000000000000" pitchFamily="34" charset="-127"/>
                <a:cs typeface="+mj-cs"/>
              </a:defRPr>
            </a:lvl1pPr>
          </a:lstStyle>
          <a:p>
            <a:pPr algn="ctr"/>
            <a:r>
              <a:rPr lang="ko-KR" altLang="en-US" sz="2000">
                <a:latin typeface="Noto Sans CJK KR Bold" panose="020B0800000000000000" pitchFamily="34" charset="-127"/>
                <a:ea typeface="Noto Sans CJK KR Bold" panose="020B0800000000000000" pitchFamily="34" charset="-127"/>
              </a:rPr>
              <a:t>현재까지는 위의 식으로 보일러의 효율을 개선해왔지만 물리적 한계로 더 이상의 개선 불가</a:t>
            </a:r>
            <a:endParaRPr lang="ko-KR" altLang="en-US" sz="2000" dirty="0">
              <a:latin typeface="Noto Sans CJK KR Bold" panose="020B0800000000000000" pitchFamily="34" charset="-127"/>
              <a:ea typeface="Noto Sans CJK KR Bold" panose="020B0800000000000000" pitchFamily="34" charset="-127"/>
            </a:endParaRPr>
          </a:p>
        </p:txBody>
      </p:sp>
      <p:sp>
        <p:nvSpPr>
          <p:cNvPr id="8" name="제목 1">
            <a:extLst>
              <a:ext uri="{FF2B5EF4-FFF2-40B4-BE49-F238E27FC236}">
                <a16:creationId xmlns:a16="http://schemas.microsoft.com/office/drawing/2014/main" id="{AB11AEB6-CB71-AF0C-0099-22E8EF8C04ED}"/>
              </a:ext>
            </a:extLst>
          </p:cNvPr>
          <p:cNvSpPr txBox="1">
            <a:spLocks/>
          </p:cNvSpPr>
          <p:nvPr/>
        </p:nvSpPr>
        <p:spPr>
          <a:xfrm>
            <a:off x="-114876" y="4694987"/>
            <a:ext cx="12720534" cy="407958"/>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2400" kern="1200">
                <a:solidFill>
                  <a:schemeClr val="tx1"/>
                </a:solidFill>
                <a:latin typeface="Noto Sans CJK KR Medium" panose="020B0600000000000000" pitchFamily="34" charset="-127"/>
                <a:ea typeface="Noto Sans CJK KR Medium" panose="020B0600000000000000" pitchFamily="34" charset="-127"/>
                <a:cs typeface="+mj-cs"/>
              </a:defRPr>
            </a:lvl1pPr>
          </a:lstStyle>
          <a:p>
            <a:pPr algn="ctr"/>
            <a:r>
              <a:rPr lang="ko-KR" altLang="en-US" sz="2000">
                <a:latin typeface="Noto Sans CJK KR Bold" panose="020B0800000000000000" pitchFamily="34" charset="-127"/>
                <a:ea typeface="Noto Sans CJK KR Bold" panose="020B0800000000000000" pitchFamily="34" charset="-127"/>
              </a:rPr>
              <a:t>인공지능 모델을 통해 보일러 효율에 영향을 주는 새로운 인자를 색출하고 최적의 효율을 찾고자 함</a:t>
            </a:r>
            <a:endParaRPr lang="ko-KR" altLang="en-US" sz="2000" dirty="0">
              <a:latin typeface="Noto Sans CJK KR Bold" panose="020B0800000000000000" pitchFamily="34" charset="-127"/>
              <a:ea typeface="Noto Sans CJK KR Bold" panose="020B0800000000000000" pitchFamily="34" charset="-127"/>
            </a:endParaRPr>
          </a:p>
        </p:txBody>
      </p:sp>
    </p:spTree>
    <p:extLst>
      <p:ext uri="{BB962C8B-B14F-4D97-AF65-F5344CB8AC3E}">
        <p14:creationId xmlns:p14="http://schemas.microsoft.com/office/powerpoint/2010/main" val="96901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99BD4-7AF3-D58B-9978-3A35F67C11E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1EC151F-D94E-A69F-B088-57C46DC31EEB}"/>
              </a:ext>
            </a:extLst>
          </p:cNvPr>
          <p:cNvSpPr>
            <a:spLocks noGrp="1"/>
          </p:cNvSpPr>
          <p:nvPr>
            <p:ph type="title"/>
          </p:nvPr>
        </p:nvSpPr>
        <p:spPr/>
        <p:txBody>
          <a:bodyPr>
            <a:normAutofit/>
          </a:bodyPr>
          <a:lstStyle/>
          <a:p>
            <a:r>
              <a:rPr lang="en-US" altLang="ko-KR" sz="2000" dirty="0">
                <a:latin typeface="Noto Sans CJK KR Bold" panose="020B0800000000000000" pitchFamily="34" charset="-127"/>
                <a:ea typeface="Noto Sans CJK KR Bold" panose="020B0800000000000000" pitchFamily="34" charset="-127"/>
              </a:rPr>
              <a:t>1. </a:t>
            </a:r>
            <a:r>
              <a:rPr lang="ko-KR" altLang="en-US" sz="2000">
                <a:latin typeface="Noto Sans CJK KR Bold" panose="020B0800000000000000" pitchFamily="34" charset="-127"/>
                <a:ea typeface="Noto Sans CJK KR Bold" panose="020B0800000000000000" pitchFamily="34" charset="-127"/>
              </a:rPr>
              <a:t>프로젝트 개요</a:t>
            </a:r>
            <a:endParaRPr lang="ko-KR" altLang="en-US" sz="2000" dirty="0">
              <a:latin typeface="Noto Sans CJK KR Bold" panose="020B0800000000000000" pitchFamily="34" charset="-127"/>
              <a:ea typeface="Noto Sans CJK KR Bold" panose="020B0800000000000000" pitchFamily="34" charset="-127"/>
            </a:endParaRPr>
          </a:p>
        </p:txBody>
      </p:sp>
      <p:sp>
        <p:nvSpPr>
          <p:cNvPr id="9" name="직사각형 8">
            <a:extLst>
              <a:ext uri="{FF2B5EF4-FFF2-40B4-BE49-F238E27FC236}">
                <a16:creationId xmlns:a16="http://schemas.microsoft.com/office/drawing/2014/main" id="{A57F77A2-C529-88F2-2AA8-B895D428B04C}"/>
              </a:ext>
            </a:extLst>
          </p:cNvPr>
          <p:cNvSpPr/>
          <p:nvPr/>
        </p:nvSpPr>
        <p:spPr>
          <a:xfrm>
            <a:off x="1864035" y="4030824"/>
            <a:ext cx="1698172" cy="490002"/>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D0F7E048-9F7D-B3F8-CE0B-2CB1BFDF58F9}"/>
              </a:ext>
            </a:extLst>
          </p:cNvPr>
          <p:cNvSpPr txBox="1"/>
          <p:nvPr/>
        </p:nvSpPr>
        <p:spPr>
          <a:xfrm>
            <a:off x="-337989" y="4091159"/>
            <a:ext cx="6102220" cy="369332"/>
          </a:xfrm>
          <a:prstGeom prst="rect">
            <a:avLst/>
          </a:prstGeom>
          <a:noFill/>
        </p:spPr>
        <p:txBody>
          <a:bodyPr wrap="square">
            <a:spAutoFit/>
          </a:bodyPr>
          <a:lstStyle/>
          <a:p>
            <a:pPr algn="ctr"/>
            <a:r>
              <a:rPr lang="ko-KR" altLang="en-US" sz="1800">
                <a:latin typeface="Noto Sans CJK KR Bold" panose="020B0800000000000000" pitchFamily="34" charset="-127"/>
                <a:ea typeface="Noto Sans CJK KR Bold" panose="020B0800000000000000" pitchFamily="34" charset="-127"/>
              </a:rPr>
              <a:t>데이터 설명</a:t>
            </a:r>
            <a:endParaRPr lang="ko-KR" altLang="en-US" sz="1800" dirty="0">
              <a:latin typeface="Noto Sans CJK KR Bold" panose="020B0800000000000000" pitchFamily="34" charset="-127"/>
              <a:ea typeface="Noto Sans CJK KR Bold" panose="020B0800000000000000" pitchFamily="34" charset="-127"/>
            </a:endParaRPr>
          </a:p>
        </p:txBody>
      </p:sp>
      <p:sp>
        <p:nvSpPr>
          <p:cNvPr id="13" name="TextBox 12">
            <a:extLst>
              <a:ext uri="{FF2B5EF4-FFF2-40B4-BE49-F238E27FC236}">
                <a16:creationId xmlns:a16="http://schemas.microsoft.com/office/drawing/2014/main" id="{A0D6ABA5-C847-1915-2372-39C62B06F5C8}"/>
              </a:ext>
            </a:extLst>
          </p:cNvPr>
          <p:cNvSpPr txBox="1"/>
          <p:nvPr/>
        </p:nvSpPr>
        <p:spPr>
          <a:xfrm>
            <a:off x="-337989" y="4596788"/>
            <a:ext cx="6102220" cy="1477328"/>
          </a:xfrm>
          <a:prstGeom prst="rect">
            <a:avLst/>
          </a:prstGeom>
          <a:noFill/>
        </p:spPr>
        <p:txBody>
          <a:bodyPr wrap="square">
            <a:spAutoFit/>
          </a:bodyPr>
          <a:lstStyle/>
          <a:p>
            <a:pPr algn="ctr"/>
            <a:r>
              <a:rPr lang="ko-KR" altLang="en-US" sz="1800">
                <a:latin typeface="Noto Sans CJK KR Bold" panose="020B0800000000000000" pitchFamily="34" charset="-127"/>
                <a:ea typeface="Noto Sans CJK KR Bold" panose="020B0800000000000000" pitchFamily="34" charset="-127"/>
              </a:rPr>
              <a:t>대림로얄이앤피의 </a:t>
            </a:r>
            <a:r>
              <a:rPr lang="ko-KR" altLang="en-US">
                <a:latin typeface="Noto Sans CJK KR Bold" panose="020B0800000000000000" pitchFamily="34" charset="-127"/>
                <a:ea typeface="Noto Sans CJK KR Bold" panose="020B0800000000000000" pitchFamily="34" charset="-127"/>
              </a:rPr>
              <a:t>보일러 가동 데이터</a:t>
            </a:r>
            <a:endParaRPr lang="en-US" altLang="ko-KR" dirty="0">
              <a:latin typeface="Noto Sans CJK KR Bold" panose="020B0800000000000000" pitchFamily="34" charset="-127"/>
              <a:ea typeface="Noto Sans CJK KR Bold" panose="020B0800000000000000" pitchFamily="34" charset="-127"/>
            </a:endParaRPr>
          </a:p>
          <a:p>
            <a:pPr algn="ctr"/>
            <a:r>
              <a:rPr lang="en-US" altLang="ko-KR">
                <a:latin typeface="Noto Sans CJK KR Bold" panose="020B0800000000000000" pitchFamily="34" charset="-127"/>
                <a:ea typeface="Noto Sans CJK KR Bold" panose="020B0800000000000000" pitchFamily="34" charset="-127"/>
              </a:rPr>
              <a:t>2~3</a:t>
            </a:r>
            <a:r>
              <a:rPr lang="ko-KR" altLang="en-US">
                <a:latin typeface="Noto Sans CJK KR Bold" panose="020B0800000000000000" pitchFamily="34" charset="-127"/>
                <a:ea typeface="Noto Sans CJK KR Bold" panose="020B0800000000000000" pitchFamily="34" charset="-127"/>
              </a:rPr>
              <a:t>초마다 보일러의 당시 상태에 따른</a:t>
            </a:r>
            <a:endParaRPr lang="en-US" altLang="ko-KR">
              <a:latin typeface="Noto Sans CJK KR Bold" panose="020B0800000000000000" pitchFamily="34" charset="-127"/>
              <a:ea typeface="Noto Sans CJK KR Bold" panose="020B0800000000000000" pitchFamily="34" charset="-127"/>
            </a:endParaRPr>
          </a:p>
          <a:p>
            <a:pPr algn="ctr"/>
            <a:r>
              <a:rPr lang="ko-KR" altLang="en-US">
                <a:latin typeface="Noto Sans CJK KR Bold" panose="020B0800000000000000" pitchFamily="34" charset="-127"/>
                <a:ea typeface="Noto Sans CJK KR Bold" panose="020B0800000000000000" pitchFamily="34" charset="-127"/>
              </a:rPr>
              <a:t>다양한 칼럼의 데이터를 수집</a:t>
            </a:r>
            <a:endParaRPr lang="en-US" altLang="ko-KR">
              <a:latin typeface="Noto Sans CJK KR Bold" panose="020B0800000000000000" pitchFamily="34" charset="-127"/>
              <a:ea typeface="Noto Sans CJK KR Bold" panose="020B0800000000000000" pitchFamily="34" charset="-127"/>
            </a:endParaRPr>
          </a:p>
          <a:p>
            <a:pPr algn="ctr"/>
            <a:endParaRPr lang="en-US" altLang="ko-KR">
              <a:latin typeface="Noto Sans CJK KR Bold" panose="020B0800000000000000" pitchFamily="34" charset="-127"/>
              <a:ea typeface="Noto Sans CJK KR Bold" panose="020B0800000000000000" pitchFamily="34" charset="-127"/>
            </a:endParaRPr>
          </a:p>
          <a:p>
            <a:pPr algn="ctr"/>
            <a:r>
              <a:rPr lang="en-US" altLang="ko-KR">
                <a:latin typeface="Noto Sans CJK KR Bold" panose="020B0800000000000000" pitchFamily="34" charset="-127"/>
                <a:ea typeface="Noto Sans CJK KR Bold" panose="020B0800000000000000" pitchFamily="34" charset="-127"/>
              </a:rPr>
              <a:t>2024</a:t>
            </a:r>
            <a:r>
              <a:rPr lang="ko-KR" altLang="en-US">
                <a:latin typeface="Noto Sans CJK KR Bold" panose="020B0800000000000000" pitchFamily="34" charset="-127"/>
                <a:ea typeface="Noto Sans CJK KR Bold" panose="020B0800000000000000" pitchFamily="34" charset="-127"/>
              </a:rPr>
              <a:t>년 </a:t>
            </a:r>
            <a:r>
              <a:rPr lang="en-US" altLang="ko-KR">
                <a:latin typeface="Noto Sans CJK KR Bold" panose="020B0800000000000000" pitchFamily="34" charset="-127"/>
                <a:ea typeface="Noto Sans CJK KR Bold" panose="020B0800000000000000" pitchFamily="34" charset="-127"/>
              </a:rPr>
              <a:t>8~9</a:t>
            </a:r>
            <a:r>
              <a:rPr lang="ko-KR" altLang="en-US">
                <a:latin typeface="Noto Sans CJK KR Bold" panose="020B0800000000000000" pitchFamily="34" charset="-127"/>
                <a:ea typeface="Noto Sans CJK KR Bold" panose="020B0800000000000000" pitchFamily="34" charset="-127"/>
              </a:rPr>
              <a:t>월의 가동 데이터를 사용</a:t>
            </a:r>
            <a:endParaRPr lang="en-US" altLang="ko-KR">
              <a:latin typeface="Noto Sans CJK KR Bold" panose="020B0800000000000000" pitchFamily="34" charset="-127"/>
              <a:ea typeface="Noto Sans CJK KR Bold" panose="020B0800000000000000" pitchFamily="34" charset="-127"/>
            </a:endParaRPr>
          </a:p>
        </p:txBody>
      </p:sp>
      <p:pic>
        <p:nvPicPr>
          <p:cNvPr id="15" name="그림 14" descr="텍스트, 스크린샷, 폰트, 번호이(가) 표시된 사진&#10;&#10;자동 생성된 설명">
            <a:extLst>
              <a:ext uri="{FF2B5EF4-FFF2-40B4-BE49-F238E27FC236}">
                <a16:creationId xmlns:a16="http://schemas.microsoft.com/office/drawing/2014/main" id="{7375DE87-9AB5-4C44-3BA6-444D1E6E53FA}"/>
              </a:ext>
            </a:extLst>
          </p:cNvPr>
          <p:cNvPicPr>
            <a:picLocks noChangeAspect="1"/>
          </p:cNvPicPr>
          <p:nvPr/>
        </p:nvPicPr>
        <p:blipFill>
          <a:blip r:embed="rId2">
            <a:extLst>
              <a:ext uri="{28A0092B-C50C-407E-A947-70E740481C1C}">
                <a14:useLocalDpi xmlns:a14="http://schemas.microsoft.com/office/drawing/2010/main" val="0"/>
              </a:ext>
            </a:extLst>
          </a:blip>
          <a:srcRect r="54145"/>
          <a:stretch/>
        </p:blipFill>
        <p:spPr>
          <a:xfrm>
            <a:off x="269084" y="1028991"/>
            <a:ext cx="4888074" cy="2648320"/>
          </a:xfrm>
          <a:prstGeom prst="rect">
            <a:avLst/>
          </a:prstGeom>
        </p:spPr>
      </p:pic>
      <p:sp>
        <p:nvSpPr>
          <p:cNvPr id="16" name="직사각형 15">
            <a:extLst>
              <a:ext uri="{FF2B5EF4-FFF2-40B4-BE49-F238E27FC236}">
                <a16:creationId xmlns:a16="http://schemas.microsoft.com/office/drawing/2014/main" id="{C7E28DF8-A65D-1E61-21B1-55DF83478077}"/>
              </a:ext>
            </a:extLst>
          </p:cNvPr>
          <p:cNvSpPr/>
          <p:nvPr/>
        </p:nvSpPr>
        <p:spPr>
          <a:xfrm>
            <a:off x="7913382" y="861525"/>
            <a:ext cx="1698172" cy="490002"/>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6F8220DA-7739-EC69-94D1-E072B2915280}"/>
              </a:ext>
            </a:extLst>
          </p:cNvPr>
          <p:cNvSpPr txBox="1"/>
          <p:nvPr/>
        </p:nvSpPr>
        <p:spPr>
          <a:xfrm>
            <a:off x="5711358" y="921860"/>
            <a:ext cx="6102220" cy="369332"/>
          </a:xfrm>
          <a:prstGeom prst="rect">
            <a:avLst/>
          </a:prstGeom>
          <a:noFill/>
        </p:spPr>
        <p:txBody>
          <a:bodyPr wrap="square">
            <a:spAutoFit/>
          </a:bodyPr>
          <a:lstStyle/>
          <a:p>
            <a:pPr algn="ctr"/>
            <a:r>
              <a:rPr lang="ko-KR" altLang="en-US" sz="1800">
                <a:latin typeface="Noto Sans CJK KR Bold" panose="020B0800000000000000" pitchFamily="34" charset="-127"/>
                <a:ea typeface="Noto Sans CJK KR Bold" panose="020B0800000000000000" pitchFamily="34" charset="-127"/>
              </a:rPr>
              <a:t>기대 효과</a:t>
            </a:r>
            <a:endParaRPr lang="ko-KR" altLang="en-US" sz="1800" dirty="0">
              <a:latin typeface="Noto Sans CJK KR Bold" panose="020B0800000000000000" pitchFamily="34" charset="-127"/>
              <a:ea typeface="Noto Sans CJK KR Bold" panose="020B0800000000000000" pitchFamily="34" charset="-127"/>
            </a:endParaRPr>
          </a:p>
        </p:txBody>
      </p:sp>
      <p:sp>
        <p:nvSpPr>
          <p:cNvPr id="18" name="TextBox 17">
            <a:extLst>
              <a:ext uri="{FF2B5EF4-FFF2-40B4-BE49-F238E27FC236}">
                <a16:creationId xmlns:a16="http://schemas.microsoft.com/office/drawing/2014/main" id="{2CF2E36E-3066-4B67-91C2-84B30EFBB56C}"/>
              </a:ext>
            </a:extLst>
          </p:cNvPr>
          <p:cNvSpPr txBox="1"/>
          <p:nvPr/>
        </p:nvSpPr>
        <p:spPr>
          <a:xfrm>
            <a:off x="5698267" y="1487824"/>
            <a:ext cx="6102220" cy="3139321"/>
          </a:xfrm>
          <a:prstGeom prst="rect">
            <a:avLst/>
          </a:prstGeom>
          <a:noFill/>
        </p:spPr>
        <p:txBody>
          <a:bodyPr wrap="square">
            <a:spAutoFit/>
          </a:bodyPr>
          <a:lstStyle/>
          <a:p>
            <a:pPr algn="ctr"/>
            <a:r>
              <a:rPr lang="ko-KR" altLang="en-US" sz="1800">
                <a:latin typeface="Noto Sans CJK KR Bold" panose="020B0800000000000000" pitchFamily="34" charset="-127"/>
                <a:ea typeface="Noto Sans CJK KR Bold" panose="020B0800000000000000" pitchFamily="34" charset="-127"/>
              </a:rPr>
              <a:t>현재 가동되는 보일러의 효율을 높임으로</a:t>
            </a:r>
            <a:endParaRPr lang="en-US" altLang="ko-KR" sz="1800">
              <a:latin typeface="Noto Sans CJK KR Bold" panose="020B0800000000000000" pitchFamily="34" charset="-127"/>
              <a:ea typeface="Noto Sans CJK KR Bold" panose="020B0800000000000000" pitchFamily="34" charset="-127"/>
            </a:endParaRPr>
          </a:p>
          <a:p>
            <a:pPr algn="ctr"/>
            <a:r>
              <a:rPr lang="ko-KR" altLang="en-US">
                <a:latin typeface="Noto Sans CJK KR Bold" panose="020B0800000000000000" pitchFamily="34" charset="-127"/>
                <a:ea typeface="Noto Sans CJK KR Bold" panose="020B0800000000000000" pitchFamily="34" charset="-127"/>
              </a:rPr>
              <a:t>에너지 절감을 기대할 수 있다</a:t>
            </a:r>
            <a:r>
              <a:rPr lang="en-US" altLang="ko-KR">
                <a:latin typeface="Noto Sans CJK KR Bold" panose="020B0800000000000000" pitchFamily="34" charset="-127"/>
                <a:ea typeface="Noto Sans CJK KR Bold" panose="020B0800000000000000" pitchFamily="34" charset="-127"/>
              </a:rPr>
              <a:t>.</a:t>
            </a:r>
          </a:p>
          <a:p>
            <a:pPr algn="ctr"/>
            <a:endParaRPr lang="en-US" altLang="ko-KR">
              <a:latin typeface="Noto Sans CJK KR Bold" panose="020B0800000000000000" pitchFamily="34" charset="-127"/>
              <a:ea typeface="Noto Sans CJK KR Bold" panose="020B0800000000000000" pitchFamily="34" charset="-127"/>
            </a:endParaRPr>
          </a:p>
          <a:p>
            <a:pPr algn="ctr"/>
            <a:r>
              <a:rPr lang="ko-KR" altLang="en-US">
                <a:latin typeface="Noto Sans CJK KR Bold" panose="020B0800000000000000" pitchFamily="34" charset="-127"/>
                <a:ea typeface="Noto Sans CJK KR Bold" panose="020B0800000000000000" pitchFamily="34" charset="-127"/>
              </a:rPr>
              <a:t>에너지 절감으로 인해 비용 절감</a:t>
            </a:r>
            <a:r>
              <a:rPr lang="en-US" altLang="ko-KR">
                <a:latin typeface="Noto Sans CJK KR Bold" panose="020B0800000000000000" pitchFamily="34" charset="-127"/>
                <a:ea typeface="Noto Sans CJK KR Bold" panose="020B0800000000000000" pitchFamily="34" charset="-127"/>
              </a:rPr>
              <a:t>,</a:t>
            </a:r>
          </a:p>
          <a:p>
            <a:pPr algn="ctr"/>
            <a:r>
              <a:rPr lang="ko-KR" altLang="en-US">
                <a:latin typeface="Noto Sans CJK KR Bold" panose="020B0800000000000000" pitchFamily="34" charset="-127"/>
                <a:ea typeface="Noto Sans CJK KR Bold" panose="020B0800000000000000" pitchFamily="34" charset="-127"/>
              </a:rPr>
              <a:t>환경 보호 등 다양한 이점이 있다</a:t>
            </a:r>
            <a:r>
              <a:rPr lang="en-US" altLang="ko-KR">
                <a:latin typeface="Noto Sans CJK KR Bold" panose="020B0800000000000000" pitchFamily="34" charset="-127"/>
                <a:ea typeface="Noto Sans CJK KR Bold" panose="020B0800000000000000" pitchFamily="34" charset="-127"/>
              </a:rPr>
              <a:t>.</a:t>
            </a:r>
          </a:p>
          <a:p>
            <a:pPr algn="ctr"/>
            <a:endParaRPr lang="en-US" altLang="ko-KR">
              <a:latin typeface="Noto Sans CJK KR Bold" panose="020B0800000000000000" pitchFamily="34" charset="-127"/>
              <a:ea typeface="Noto Sans CJK KR Bold" panose="020B0800000000000000" pitchFamily="34" charset="-127"/>
            </a:endParaRPr>
          </a:p>
          <a:p>
            <a:pPr algn="ctr"/>
            <a:r>
              <a:rPr lang="ko-KR" altLang="en-US">
                <a:latin typeface="Noto Sans CJK KR Bold" panose="020B0800000000000000" pitchFamily="34" charset="-127"/>
                <a:ea typeface="Noto Sans CJK KR Bold" panose="020B0800000000000000" pitchFamily="34" charset="-127"/>
              </a:rPr>
              <a:t>또한</a:t>
            </a:r>
            <a:r>
              <a:rPr lang="en-US" altLang="ko-KR">
                <a:latin typeface="Noto Sans CJK KR Bold" panose="020B0800000000000000" pitchFamily="34" charset="-127"/>
                <a:ea typeface="Noto Sans CJK KR Bold" panose="020B0800000000000000" pitchFamily="34" charset="-127"/>
              </a:rPr>
              <a:t>, </a:t>
            </a:r>
            <a:r>
              <a:rPr lang="ko-KR" altLang="en-US">
                <a:latin typeface="Noto Sans CJK KR Bold" panose="020B0800000000000000" pitchFamily="34" charset="-127"/>
                <a:ea typeface="Noto Sans CJK KR Bold" panose="020B0800000000000000" pitchFamily="34" charset="-127"/>
              </a:rPr>
              <a:t>프로젝트의 결과가 실제 산업 현장에서</a:t>
            </a:r>
            <a:endParaRPr lang="en-US" altLang="ko-KR">
              <a:latin typeface="Noto Sans CJK KR Bold" panose="020B0800000000000000" pitchFamily="34" charset="-127"/>
              <a:ea typeface="Noto Sans CJK KR Bold" panose="020B0800000000000000" pitchFamily="34" charset="-127"/>
            </a:endParaRPr>
          </a:p>
          <a:p>
            <a:pPr algn="ctr"/>
            <a:r>
              <a:rPr lang="ko-KR" altLang="en-US">
                <a:latin typeface="Noto Sans CJK KR Bold" panose="020B0800000000000000" pitchFamily="34" charset="-127"/>
                <a:ea typeface="Noto Sans CJK KR Bold" panose="020B0800000000000000" pitchFamily="34" charset="-127"/>
              </a:rPr>
              <a:t>유의미한 경우 </a:t>
            </a:r>
            <a:r>
              <a:rPr lang="en-US" altLang="ko-KR">
                <a:latin typeface="Noto Sans CJK KR Bold" panose="020B0800000000000000" pitchFamily="34" charset="-127"/>
                <a:ea typeface="Noto Sans CJK KR Bold" panose="020B0800000000000000" pitchFamily="34" charset="-127"/>
              </a:rPr>
              <a:t>3</a:t>
            </a:r>
            <a:r>
              <a:rPr lang="ko-KR" altLang="en-US">
                <a:latin typeface="Noto Sans CJK KR Bold" panose="020B0800000000000000" pitchFamily="34" charset="-127"/>
                <a:ea typeface="Noto Sans CJK KR Bold" panose="020B0800000000000000" pitchFamily="34" charset="-127"/>
              </a:rPr>
              <a:t>톤 산업용 보일러뿐 아니라</a:t>
            </a:r>
            <a:endParaRPr lang="en-US" altLang="ko-KR">
              <a:latin typeface="Noto Sans CJK KR Bold" panose="020B0800000000000000" pitchFamily="34" charset="-127"/>
              <a:ea typeface="Noto Sans CJK KR Bold" panose="020B0800000000000000" pitchFamily="34" charset="-127"/>
            </a:endParaRPr>
          </a:p>
          <a:p>
            <a:pPr algn="ctr"/>
            <a:r>
              <a:rPr lang="ko-KR" altLang="en-US">
                <a:latin typeface="Noto Sans CJK KR Bold" panose="020B0800000000000000" pitchFamily="34" charset="-127"/>
                <a:ea typeface="Noto Sans CJK KR Bold" panose="020B0800000000000000" pitchFamily="34" charset="-127"/>
              </a:rPr>
              <a:t>다른 보일러 혹은 다른 산업용 기기에</a:t>
            </a:r>
            <a:endParaRPr lang="en-US" altLang="ko-KR">
              <a:latin typeface="Noto Sans CJK KR Bold" panose="020B0800000000000000" pitchFamily="34" charset="-127"/>
              <a:ea typeface="Noto Sans CJK KR Bold" panose="020B0800000000000000" pitchFamily="34" charset="-127"/>
            </a:endParaRPr>
          </a:p>
          <a:p>
            <a:pPr algn="ctr"/>
            <a:r>
              <a:rPr lang="ko-KR" altLang="en-US">
                <a:latin typeface="Noto Sans CJK KR Bold" panose="020B0800000000000000" pitchFamily="34" charset="-127"/>
                <a:ea typeface="Noto Sans CJK KR Bold" panose="020B0800000000000000" pitchFamily="34" charset="-127"/>
              </a:rPr>
              <a:t>같은 방법을 적용하여 작동 효율을</a:t>
            </a:r>
            <a:endParaRPr lang="en-US" altLang="ko-KR">
              <a:latin typeface="Noto Sans CJK KR Bold" panose="020B0800000000000000" pitchFamily="34" charset="-127"/>
              <a:ea typeface="Noto Sans CJK KR Bold" panose="020B0800000000000000" pitchFamily="34" charset="-127"/>
            </a:endParaRPr>
          </a:p>
          <a:p>
            <a:pPr algn="ctr"/>
            <a:r>
              <a:rPr lang="ko-KR" altLang="en-US">
                <a:latin typeface="Noto Sans CJK KR Bold" panose="020B0800000000000000" pitchFamily="34" charset="-127"/>
                <a:ea typeface="Noto Sans CJK KR Bold" panose="020B0800000000000000" pitchFamily="34" charset="-127"/>
              </a:rPr>
              <a:t>높일 수 있을 것으로 기대한다</a:t>
            </a:r>
            <a:r>
              <a:rPr lang="en-US" altLang="ko-KR">
                <a:latin typeface="Noto Sans CJK KR Bold" panose="020B0800000000000000" pitchFamily="34" charset="-127"/>
                <a:ea typeface="Noto Sans CJK KR Bold" panose="020B0800000000000000" pitchFamily="34" charset="-127"/>
              </a:rPr>
              <a:t>.</a:t>
            </a:r>
          </a:p>
        </p:txBody>
      </p:sp>
      <p:sp>
        <p:nvSpPr>
          <p:cNvPr id="19" name="직사각형 18">
            <a:extLst>
              <a:ext uri="{FF2B5EF4-FFF2-40B4-BE49-F238E27FC236}">
                <a16:creationId xmlns:a16="http://schemas.microsoft.com/office/drawing/2014/main" id="{1AD9E604-CBC7-EEFB-30E4-DE77E0BB508C}"/>
              </a:ext>
            </a:extLst>
          </p:cNvPr>
          <p:cNvSpPr/>
          <p:nvPr/>
        </p:nvSpPr>
        <p:spPr>
          <a:xfrm>
            <a:off x="7913382" y="4642772"/>
            <a:ext cx="1698172" cy="490002"/>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9F173292-8856-76B8-7B0A-4B87565A3E95}"/>
              </a:ext>
            </a:extLst>
          </p:cNvPr>
          <p:cNvSpPr txBox="1"/>
          <p:nvPr/>
        </p:nvSpPr>
        <p:spPr>
          <a:xfrm>
            <a:off x="5711358" y="4703107"/>
            <a:ext cx="6102220" cy="369332"/>
          </a:xfrm>
          <a:prstGeom prst="rect">
            <a:avLst/>
          </a:prstGeom>
          <a:noFill/>
        </p:spPr>
        <p:txBody>
          <a:bodyPr wrap="square">
            <a:spAutoFit/>
          </a:bodyPr>
          <a:lstStyle/>
          <a:p>
            <a:pPr algn="ctr"/>
            <a:r>
              <a:rPr lang="ko-KR" altLang="en-US" sz="1800">
                <a:latin typeface="Noto Sans CJK KR Bold" panose="020B0800000000000000" pitchFamily="34" charset="-127"/>
                <a:ea typeface="Noto Sans CJK KR Bold" panose="020B0800000000000000" pitchFamily="34" charset="-127"/>
              </a:rPr>
              <a:t>예상 결과물</a:t>
            </a:r>
            <a:endParaRPr lang="ko-KR" altLang="en-US" sz="1800" dirty="0">
              <a:latin typeface="Noto Sans CJK KR Bold" panose="020B0800000000000000" pitchFamily="34" charset="-127"/>
              <a:ea typeface="Noto Sans CJK KR Bold" panose="020B0800000000000000" pitchFamily="34" charset="-127"/>
            </a:endParaRPr>
          </a:p>
        </p:txBody>
      </p:sp>
      <p:sp>
        <p:nvSpPr>
          <p:cNvPr id="21" name="TextBox 20">
            <a:extLst>
              <a:ext uri="{FF2B5EF4-FFF2-40B4-BE49-F238E27FC236}">
                <a16:creationId xmlns:a16="http://schemas.microsoft.com/office/drawing/2014/main" id="{14C82C9B-D238-EF16-CA6A-94E3C1EAF6B3}"/>
              </a:ext>
            </a:extLst>
          </p:cNvPr>
          <p:cNvSpPr txBox="1"/>
          <p:nvPr/>
        </p:nvSpPr>
        <p:spPr>
          <a:xfrm>
            <a:off x="5711358" y="5264280"/>
            <a:ext cx="6102220" cy="923330"/>
          </a:xfrm>
          <a:prstGeom prst="rect">
            <a:avLst/>
          </a:prstGeom>
          <a:noFill/>
        </p:spPr>
        <p:txBody>
          <a:bodyPr wrap="square">
            <a:spAutoFit/>
          </a:bodyPr>
          <a:lstStyle/>
          <a:p>
            <a:pPr algn="ctr"/>
            <a:r>
              <a:rPr lang="ko-KR" altLang="en-US" sz="1800">
                <a:latin typeface="Noto Sans CJK KR Bold" panose="020B0800000000000000" pitchFamily="34" charset="-127"/>
                <a:ea typeface="Noto Sans CJK KR Bold" panose="020B0800000000000000" pitchFamily="34" charset="-127"/>
              </a:rPr>
              <a:t>보일러 효율 영향인자 파악을 위한 인공지능 모델</a:t>
            </a:r>
            <a:endParaRPr lang="en-US" altLang="ko-KR" sz="1800">
              <a:latin typeface="Noto Sans CJK KR Bold" panose="020B0800000000000000" pitchFamily="34" charset="-127"/>
              <a:ea typeface="Noto Sans CJK KR Bold" panose="020B0800000000000000" pitchFamily="34" charset="-127"/>
            </a:endParaRPr>
          </a:p>
          <a:p>
            <a:pPr algn="ctr"/>
            <a:r>
              <a:rPr lang="ko-KR" altLang="en-US">
                <a:latin typeface="Noto Sans CJK KR Bold" panose="020B0800000000000000" pitchFamily="34" charset="-127"/>
                <a:ea typeface="Noto Sans CJK KR Bold" panose="020B0800000000000000" pitchFamily="34" charset="-127"/>
              </a:rPr>
              <a:t>모델의 분석 결과를 나타내는 웹페이지</a:t>
            </a:r>
            <a:endParaRPr lang="en-US" altLang="ko-KR">
              <a:latin typeface="Noto Sans CJK KR Bold" panose="020B0800000000000000" pitchFamily="34" charset="-127"/>
              <a:ea typeface="Noto Sans CJK KR Bold" panose="020B0800000000000000" pitchFamily="34" charset="-127"/>
            </a:endParaRPr>
          </a:p>
          <a:p>
            <a:pPr algn="ctr"/>
            <a:r>
              <a:rPr lang="ko-KR" altLang="en-US" sz="1800">
                <a:latin typeface="Noto Sans CJK KR Bold" panose="020B0800000000000000" pitchFamily="34" charset="-127"/>
                <a:ea typeface="Noto Sans CJK KR Bold" panose="020B0800000000000000" pitchFamily="34" charset="-127"/>
              </a:rPr>
              <a:t>모델에 관한 논문 </a:t>
            </a:r>
            <a:r>
              <a:rPr lang="en-US" altLang="ko-KR" sz="1800">
                <a:latin typeface="Noto Sans CJK KR Bold" panose="020B0800000000000000" pitchFamily="34" charset="-127"/>
                <a:ea typeface="Noto Sans CJK KR Bold" panose="020B0800000000000000" pitchFamily="34" charset="-127"/>
              </a:rPr>
              <a:t>(UCWIT2024 </a:t>
            </a:r>
            <a:r>
              <a:rPr lang="ko-KR" altLang="en-US" sz="1800">
                <a:latin typeface="Noto Sans CJK KR Bold" panose="020B0800000000000000" pitchFamily="34" charset="-127"/>
                <a:ea typeface="Noto Sans CJK KR Bold" panose="020B0800000000000000" pitchFamily="34" charset="-127"/>
              </a:rPr>
              <a:t>학술대회</a:t>
            </a:r>
            <a:r>
              <a:rPr lang="en-US" altLang="ko-KR" sz="1800">
                <a:latin typeface="Noto Sans CJK KR Bold" panose="020B0800000000000000" pitchFamily="34" charset="-127"/>
                <a:ea typeface="Noto Sans CJK KR Bold" panose="020B0800000000000000" pitchFamily="34" charset="-127"/>
              </a:rPr>
              <a:t>)</a:t>
            </a:r>
            <a:endParaRPr lang="ko-KR" altLang="en-US" sz="1800" dirty="0">
              <a:latin typeface="Noto Sans CJK KR Bold" panose="020B0800000000000000" pitchFamily="34" charset="-127"/>
              <a:ea typeface="Noto Sans CJK KR Bold" panose="020B0800000000000000" pitchFamily="34" charset="-127"/>
            </a:endParaRPr>
          </a:p>
        </p:txBody>
      </p:sp>
    </p:spTree>
    <p:extLst>
      <p:ext uri="{BB962C8B-B14F-4D97-AF65-F5344CB8AC3E}">
        <p14:creationId xmlns:p14="http://schemas.microsoft.com/office/powerpoint/2010/main" val="2483358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A9FE3-A319-ED50-62FA-C353B486042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C5FB456-066E-745A-C425-B0544785050E}"/>
              </a:ext>
            </a:extLst>
          </p:cNvPr>
          <p:cNvSpPr>
            <a:spLocks noGrp="1"/>
          </p:cNvSpPr>
          <p:nvPr>
            <p:ph type="title"/>
          </p:nvPr>
        </p:nvSpPr>
        <p:spPr/>
        <p:txBody>
          <a:bodyPr>
            <a:normAutofit/>
          </a:bodyPr>
          <a:lstStyle/>
          <a:p>
            <a:r>
              <a:rPr lang="en-US" altLang="ko-KR" sz="2000" dirty="0">
                <a:latin typeface="Noto Sans CJK KR Bold" panose="020B0800000000000000" pitchFamily="34" charset="-127"/>
                <a:ea typeface="Noto Sans CJK KR Bold" panose="020B0800000000000000" pitchFamily="34" charset="-127"/>
              </a:rPr>
              <a:t>2. </a:t>
            </a:r>
            <a:r>
              <a:rPr lang="ko-KR" altLang="en-US" sz="2000">
                <a:latin typeface="Noto Sans CJK KR Bold" panose="020B0800000000000000" pitchFamily="34" charset="-127"/>
                <a:ea typeface="Noto Sans CJK KR Bold" panose="020B0800000000000000" pitchFamily="34" charset="-127"/>
              </a:rPr>
              <a:t>프로젝트 수행과정 </a:t>
            </a:r>
            <a:r>
              <a:rPr lang="en-US" altLang="ko-KR" sz="2000">
                <a:latin typeface="Noto Sans CJK KR Bold" panose="020B0800000000000000" pitchFamily="34" charset="-127"/>
                <a:ea typeface="Noto Sans CJK KR Bold" panose="020B0800000000000000" pitchFamily="34" charset="-127"/>
              </a:rPr>
              <a:t>– </a:t>
            </a:r>
            <a:r>
              <a:rPr lang="ko-KR" altLang="en-US" sz="2000">
                <a:latin typeface="Noto Sans CJK KR Bold" panose="020B0800000000000000" pitchFamily="34" charset="-127"/>
                <a:ea typeface="Noto Sans CJK KR Bold" panose="020B0800000000000000" pitchFamily="34" charset="-127"/>
              </a:rPr>
              <a:t>업무 분담</a:t>
            </a:r>
            <a:endParaRPr lang="ko-KR" altLang="en-US" sz="2000" dirty="0">
              <a:latin typeface="Noto Sans CJK KR Bold" panose="020B0800000000000000" pitchFamily="34" charset="-127"/>
              <a:ea typeface="Noto Sans CJK KR Bold" panose="020B0800000000000000" pitchFamily="34" charset="-127"/>
            </a:endParaRPr>
          </a:p>
        </p:txBody>
      </p:sp>
      <p:sp>
        <p:nvSpPr>
          <p:cNvPr id="6" name="사각형: 둥근 위쪽 모서리 5">
            <a:extLst>
              <a:ext uri="{FF2B5EF4-FFF2-40B4-BE49-F238E27FC236}">
                <a16:creationId xmlns:a16="http://schemas.microsoft.com/office/drawing/2014/main" id="{EDD37F0D-9E56-D8B9-54BD-89E00B12ECFB}"/>
              </a:ext>
            </a:extLst>
          </p:cNvPr>
          <p:cNvSpPr/>
          <p:nvPr/>
        </p:nvSpPr>
        <p:spPr>
          <a:xfrm>
            <a:off x="174171" y="1702837"/>
            <a:ext cx="2055845" cy="494523"/>
          </a:xfrm>
          <a:prstGeom prst="round2Same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7" name="TextBox 6">
            <a:extLst>
              <a:ext uri="{FF2B5EF4-FFF2-40B4-BE49-F238E27FC236}">
                <a16:creationId xmlns:a16="http://schemas.microsoft.com/office/drawing/2014/main" id="{D71F2682-D6D2-395B-E707-301A193550F7}"/>
              </a:ext>
            </a:extLst>
          </p:cNvPr>
          <p:cNvSpPr txBox="1"/>
          <p:nvPr/>
        </p:nvSpPr>
        <p:spPr>
          <a:xfrm>
            <a:off x="206827" y="1765432"/>
            <a:ext cx="1987317" cy="338554"/>
          </a:xfrm>
          <a:prstGeom prst="rect">
            <a:avLst/>
          </a:prstGeom>
          <a:noFill/>
        </p:spPr>
        <p:txBody>
          <a:bodyPr wrap="square">
            <a:spAutoFit/>
          </a:bodyPr>
          <a:lstStyle/>
          <a:p>
            <a:pPr algn="ctr"/>
            <a:r>
              <a:rPr lang="ko-KR" altLang="en-US" sz="1600">
                <a:latin typeface="Noto Sans CJK KR Bold" panose="020B0800000000000000" pitchFamily="34" charset="-127"/>
                <a:ea typeface="Noto Sans CJK KR Bold" panose="020B0800000000000000" pitchFamily="34" charset="-127"/>
              </a:rPr>
              <a:t>박주열</a:t>
            </a:r>
            <a:endParaRPr lang="ko-KR" altLang="en-US" sz="1600" dirty="0">
              <a:latin typeface="Noto Sans CJK KR Bold" panose="020B0800000000000000" pitchFamily="34" charset="-127"/>
              <a:ea typeface="Noto Sans CJK KR Bold" panose="020B0800000000000000" pitchFamily="34" charset="-127"/>
            </a:endParaRPr>
          </a:p>
        </p:txBody>
      </p:sp>
      <p:sp>
        <p:nvSpPr>
          <p:cNvPr id="9" name="직사각형 8">
            <a:extLst>
              <a:ext uri="{FF2B5EF4-FFF2-40B4-BE49-F238E27FC236}">
                <a16:creationId xmlns:a16="http://schemas.microsoft.com/office/drawing/2014/main" id="{511BAB00-4064-9064-2F91-EA3FE95B42C6}"/>
              </a:ext>
            </a:extLst>
          </p:cNvPr>
          <p:cNvSpPr/>
          <p:nvPr/>
        </p:nvSpPr>
        <p:spPr>
          <a:xfrm>
            <a:off x="174171" y="2259955"/>
            <a:ext cx="2055845" cy="312507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0" name="TextBox 9">
            <a:extLst>
              <a:ext uri="{FF2B5EF4-FFF2-40B4-BE49-F238E27FC236}">
                <a16:creationId xmlns:a16="http://schemas.microsoft.com/office/drawing/2014/main" id="{3F0E3A20-D5FF-990F-8DA0-07F01CA6F0FE}"/>
              </a:ext>
            </a:extLst>
          </p:cNvPr>
          <p:cNvSpPr txBox="1"/>
          <p:nvPr/>
        </p:nvSpPr>
        <p:spPr>
          <a:xfrm>
            <a:off x="206827" y="2334599"/>
            <a:ext cx="1987317" cy="1815882"/>
          </a:xfrm>
          <a:prstGeom prst="rect">
            <a:avLst/>
          </a:prstGeom>
          <a:noFill/>
        </p:spPr>
        <p:txBody>
          <a:bodyPr wrap="square">
            <a:spAutoFit/>
          </a:bodyPr>
          <a:lstStyle/>
          <a:p>
            <a:pPr algn="ctr"/>
            <a:r>
              <a:rPr lang="ko-KR" altLang="en-US" sz="1600">
                <a:latin typeface="Noto Sans CJK KR Bold" panose="020B0800000000000000" pitchFamily="34" charset="-127"/>
                <a:ea typeface="Noto Sans CJK KR Bold" panose="020B0800000000000000" pitchFamily="34" charset="-127"/>
              </a:rPr>
              <a:t>팀장</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en-US" altLang="ko-KR" sz="1600">
                <a:latin typeface="Noto Sans CJK KR Bold" panose="020B0800000000000000" pitchFamily="34" charset="-127"/>
                <a:ea typeface="Noto Sans CJK KR Bold" panose="020B0800000000000000" pitchFamily="34" charset="-127"/>
              </a:rPr>
              <a:t>XGBoost </a:t>
            </a:r>
            <a:r>
              <a:rPr lang="ko-KR" altLang="en-US" sz="1600">
                <a:latin typeface="Noto Sans CJK KR Bold" panose="020B0800000000000000" pitchFamily="34" charset="-127"/>
                <a:ea typeface="Noto Sans CJK KR Bold" panose="020B0800000000000000" pitchFamily="34" charset="-127"/>
              </a:rPr>
              <a:t>모델</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en-US" altLang="ko-KR" sz="1600">
                <a:latin typeface="Noto Sans CJK KR Bold" panose="020B0800000000000000" pitchFamily="34" charset="-127"/>
                <a:ea typeface="Noto Sans CJK KR Bold" panose="020B0800000000000000" pitchFamily="34" charset="-127"/>
              </a:rPr>
              <a:t>DE </a:t>
            </a:r>
            <a:r>
              <a:rPr lang="ko-KR" altLang="en-US" sz="1600">
                <a:latin typeface="Noto Sans CJK KR Bold" panose="020B0800000000000000" pitchFamily="34" charset="-127"/>
                <a:ea typeface="Noto Sans CJK KR Bold" panose="020B0800000000000000" pitchFamily="34" charset="-127"/>
              </a:rPr>
              <a:t>모델</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백엔드</a:t>
            </a:r>
            <a:endParaRPr lang="ko-KR" altLang="en-US" sz="1600" dirty="0">
              <a:latin typeface="Noto Sans CJK KR Bold" panose="020B0800000000000000" pitchFamily="34" charset="-127"/>
              <a:ea typeface="Noto Sans CJK KR Bold" panose="020B0800000000000000" pitchFamily="34" charset="-127"/>
            </a:endParaRPr>
          </a:p>
        </p:txBody>
      </p:sp>
      <p:sp>
        <p:nvSpPr>
          <p:cNvPr id="11" name="사각형: 둥근 위쪽 모서리 10">
            <a:extLst>
              <a:ext uri="{FF2B5EF4-FFF2-40B4-BE49-F238E27FC236}">
                <a16:creationId xmlns:a16="http://schemas.microsoft.com/office/drawing/2014/main" id="{71672406-33A1-329F-841F-A241961CE740}"/>
              </a:ext>
            </a:extLst>
          </p:cNvPr>
          <p:cNvSpPr/>
          <p:nvPr/>
        </p:nvSpPr>
        <p:spPr>
          <a:xfrm>
            <a:off x="2637453" y="1702837"/>
            <a:ext cx="2055845" cy="494523"/>
          </a:xfrm>
          <a:prstGeom prst="round2Same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 name="TextBox 11">
            <a:extLst>
              <a:ext uri="{FF2B5EF4-FFF2-40B4-BE49-F238E27FC236}">
                <a16:creationId xmlns:a16="http://schemas.microsoft.com/office/drawing/2014/main" id="{BDFF09BF-E951-C514-F4E4-C2A31657DA08}"/>
              </a:ext>
            </a:extLst>
          </p:cNvPr>
          <p:cNvSpPr txBox="1"/>
          <p:nvPr/>
        </p:nvSpPr>
        <p:spPr>
          <a:xfrm>
            <a:off x="2670109" y="1765432"/>
            <a:ext cx="1987317" cy="338554"/>
          </a:xfrm>
          <a:prstGeom prst="rect">
            <a:avLst/>
          </a:prstGeom>
          <a:noFill/>
        </p:spPr>
        <p:txBody>
          <a:bodyPr wrap="square">
            <a:spAutoFit/>
          </a:bodyPr>
          <a:lstStyle/>
          <a:p>
            <a:pPr algn="ctr"/>
            <a:r>
              <a:rPr lang="ko-KR" altLang="en-US" sz="1600">
                <a:latin typeface="Noto Sans CJK KR Bold" panose="020B0800000000000000" pitchFamily="34" charset="-127"/>
                <a:ea typeface="Noto Sans CJK KR Bold" panose="020B0800000000000000" pitchFamily="34" charset="-127"/>
              </a:rPr>
              <a:t>전동환</a:t>
            </a:r>
            <a:endParaRPr lang="ko-KR" altLang="en-US" sz="1600" dirty="0">
              <a:latin typeface="Noto Sans CJK KR Bold" panose="020B0800000000000000" pitchFamily="34" charset="-127"/>
              <a:ea typeface="Noto Sans CJK KR Bold" panose="020B0800000000000000" pitchFamily="34" charset="-127"/>
            </a:endParaRPr>
          </a:p>
        </p:txBody>
      </p:sp>
      <p:sp>
        <p:nvSpPr>
          <p:cNvPr id="13" name="직사각형 12">
            <a:extLst>
              <a:ext uri="{FF2B5EF4-FFF2-40B4-BE49-F238E27FC236}">
                <a16:creationId xmlns:a16="http://schemas.microsoft.com/office/drawing/2014/main" id="{75BFC09B-FA43-615E-BCBA-E6277326466A}"/>
              </a:ext>
            </a:extLst>
          </p:cNvPr>
          <p:cNvSpPr/>
          <p:nvPr/>
        </p:nvSpPr>
        <p:spPr>
          <a:xfrm>
            <a:off x="2637453" y="2259955"/>
            <a:ext cx="2055845" cy="312507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4" name="TextBox 13">
            <a:extLst>
              <a:ext uri="{FF2B5EF4-FFF2-40B4-BE49-F238E27FC236}">
                <a16:creationId xmlns:a16="http://schemas.microsoft.com/office/drawing/2014/main" id="{93831168-6936-8BF7-BEFC-24F1593EE2A6}"/>
              </a:ext>
            </a:extLst>
          </p:cNvPr>
          <p:cNvSpPr txBox="1"/>
          <p:nvPr/>
        </p:nvSpPr>
        <p:spPr>
          <a:xfrm>
            <a:off x="2670109" y="2334599"/>
            <a:ext cx="1987317" cy="3046988"/>
          </a:xfrm>
          <a:prstGeom prst="rect">
            <a:avLst/>
          </a:prstGeom>
          <a:noFill/>
        </p:spPr>
        <p:txBody>
          <a:bodyPr wrap="square">
            <a:spAutoFit/>
          </a:bodyPr>
          <a:lstStyle/>
          <a:p>
            <a:pPr algn="ctr"/>
            <a:r>
              <a:rPr lang="ko-KR" altLang="en-US" sz="1600">
                <a:latin typeface="Noto Sans CJK KR Bold" panose="020B0800000000000000" pitchFamily="34" charset="-127"/>
                <a:ea typeface="Noto Sans CJK KR Bold" panose="020B0800000000000000" pitchFamily="34" charset="-127"/>
              </a:rPr>
              <a:t>팀원</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데이터 전처리</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en-US" altLang="ko-KR" sz="1600">
                <a:latin typeface="Noto Sans CJK KR Bold" panose="020B0800000000000000" pitchFamily="34" charset="-127"/>
                <a:ea typeface="Noto Sans CJK KR Bold" panose="020B0800000000000000" pitchFamily="34" charset="-127"/>
              </a:rPr>
              <a:t>RF </a:t>
            </a:r>
            <a:r>
              <a:rPr lang="ko-KR" altLang="en-US" sz="1600">
                <a:latin typeface="Noto Sans CJK KR Bold" panose="020B0800000000000000" pitchFamily="34" charset="-127"/>
                <a:ea typeface="Noto Sans CJK KR Bold" panose="020B0800000000000000" pitchFamily="34" charset="-127"/>
              </a:rPr>
              <a:t>모델</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en-US" altLang="ko-KR" sz="1600">
                <a:latin typeface="Noto Sans CJK KR Bold" panose="020B0800000000000000" pitchFamily="34" charset="-127"/>
                <a:ea typeface="Noto Sans CJK KR Bold" panose="020B0800000000000000" pitchFamily="34" charset="-127"/>
              </a:rPr>
              <a:t>Gradient-descent </a:t>
            </a:r>
            <a:r>
              <a:rPr lang="ko-KR" altLang="en-US" sz="1600">
                <a:latin typeface="Noto Sans CJK KR Bold" panose="020B0800000000000000" pitchFamily="34" charset="-127"/>
                <a:ea typeface="Noto Sans CJK KR Bold" panose="020B0800000000000000" pitchFamily="34" charset="-127"/>
              </a:rPr>
              <a:t>모델</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en-US" altLang="ko-KR" sz="1600">
                <a:latin typeface="Noto Sans CJK KR Bold" panose="020B0800000000000000" pitchFamily="34" charset="-127"/>
                <a:ea typeface="Noto Sans CJK KR Bold" panose="020B0800000000000000" pitchFamily="34" charset="-127"/>
              </a:rPr>
              <a:t>DE</a:t>
            </a:r>
            <a:r>
              <a:rPr lang="ko-KR" altLang="en-US" sz="1600">
                <a:latin typeface="Noto Sans CJK KR Bold" panose="020B0800000000000000" pitchFamily="34" charset="-127"/>
                <a:ea typeface="Noto Sans CJK KR Bold" panose="020B0800000000000000" pitchFamily="34" charset="-127"/>
              </a:rPr>
              <a:t> 모델</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백엔드</a:t>
            </a:r>
            <a:endParaRPr lang="ko-KR" altLang="en-US" sz="1600" dirty="0">
              <a:latin typeface="Noto Sans CJK KR Bold" panose="020B0800000000000000" pitchFamily="34" charset="-127"/>
              <a:ea typeface="Noto Sans CJK KR Bold" panose="020B0800000000000000" pitchFamily="34" charset="-127"/>
            </a:endParaRPr>
          </a:p>
        </p:txBody>
      </p:sp>
      <p:sp>
        <p:nvSpPr>
          <p:cNvPr id="15" name="사각형: 둥근 위쪽 모서리 14">
            <a:extLst>
              <a:ext uri="{FF2B5EF4-FFF2-40B4-BE49-F238E27FC236}">
                <a16:creationId xmlns:a16="http://schemas.microsoft.com/office/drawing/2014/main" id="{D54DBFF6-7CEA-F71D-D749-C6E7C8D3AB7F}"/>
              </a:ext>
            </a:extLst>
          </p:cNvPr>
          <p:cNvSpPr/>
          <p:nvPr/>
        </p:nvSpPr>
        <p:spPr>
          <a:xfrm>
            <a:off x="5100735" y="1702837"/>
            <a:ext cx="2055845" cy="494523"/>
          </a:xfrm>
          <a:prstGeom prst="round2Same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6" name="TextBox 15">
            <a:extLst>
              <a:ext uri="{FF2B5EF4-FFF2-40B4-BE49-F238E27FC236}">
                <a16:creationId xmlns:a16="http://schemas.microsoft.com/office/drawing/2014/main" id="{8EE7B163-8979-A31A-6D8F-51FF1E0C63A8}"/>
              </a:ext>
            </a:extLst>
          </p:cNvPr>
          <p:cNvSpPr txBox="1"/>
          <p:nvPr/>
        </p:nvSpPr>
        <p:spPr>
          <a:xfrm>
            <a:off x="5133391" y="1765432"/>
            <a:ext cx="1987317" cy="338554"/>
          </a:xfrm>
          <a:prstGeom prst="rect">
            <a:avLst/>
          </a:prstGeom>
          <a:noFill/>
        </p:spPr>
        <p:txBody>
          <a:bodyPr wrap="square">
            <a:spAutoFit/>
          </a:bodyPr>
          <a:lstStyle/>
          <a:p>
            <a:pPr algn="ctr"/>
            <a:r>
              <a:rPr lang="ko-KR" altLang="en-US" sz="1600">
                <a:latin typeface="Noto Sans CJK KR Bold" panose="020B0800000000000000" pitchFamily="34" charset="-127"/>
                <a:ea typeface="Noto Sans CJK KR Bold" panose="020B0800000000000000" pitchFamily="34" charset="-127"/>
              </a:rPr>
              <a:t>권보민</a:t>
            </a:r>
            <a:endParaRPr lang="ko-KR" altLang="en-US" sz="1600" dirty="0">
              <a:latin typeface="Noto Sans CJK KR Bold" panose="020B0800000000000000" pitchFamily="34" charset="-127"/>
              <a:ea typeface="Noto Sans CJK KR Bold" panose="020B0800000000000000" pitchFamily="34" charset="-127"/>
            </a:endParaRPr>
          </a:p>
        </p:txBody>
      </p:sp>
      <p:sp>
        <p:nvSpPr>
          <p:cNvPr id="17" name="직사각형 16">
            <a:extLst>
              <a:ext uri="{FF2B5EF4-FFF2-40B4-BE49-F238E27FC236}">
                <a16:creationId xmlns:a16="http://schemas.microsoft.com/office/drawing/2014/main" id="{AB6744B9-C0BA-353B-AD6E-1905ED5C94D3}"/>
              </a:ext>
            </a:extLst>
          </p:cNvPr>
          <p:cNvSpPr/>
          <p:nvPr/>
        </p:nvSpPr>
        <p:spPr>
          <a:xfrm>
            <a:off x="5100735" y="2259955"/>
            <a:ext cx="2055845" cy="312507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8" name="TextBox 17">
            <a:extLst>
              <a:ext uri="{FF2B5EF4-FFF2-40B4-BE49-F238E27FC236}">
                <a16:creationId xmlns:a16="http://schemas.microsoft.com/office/drawing/2014/main" id="{D5F9802F-7D2A-C815-5EF5-6547DE2A8A15}"/>
              </a:ext>
            </a:extLst>
          </p:cNvPr>
          <p:cNvSpPr txBox="1"/>
          <p:nvPr/>
        </p:nvSpPr>
        <p:spPr>
          <a:xfrm>
            <a:off x="5133391" y="2334599"/>
            <a:ext cx="1987317" cy="2308324"/>
          </a:xfrm>
          <a:prstGeom prst="rect">
            <a:avLst/>
          </a:prstGeom>
          <a:noFill/>
        </p:spPr>
        <p:txBody>
          <a:bodyPr wrap="square">
            <a:spAutoFit/>
          </a:bodyPr>
          <a:lstStyle/>
          <a:p>
            <a:pPr algn="ctr"/>
            <a:r>
              <a:rPr lang="ko-KR" altLang="en-US" sz="1600">
                <a:latin typeface="Noto Sans CJK KR Bold" panose="020B0800000000000000" pitchFamily="34" charset="-127"/>
                <a:ea typeface="Noto Sans CJK KR Bold" panose="020B0800000000000000" pitchFamily="34" charset="-127"/>
              </a:rPr>
              <a:t>팀원</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en-US" altLang="ko-KR" sz="1600">
                <a:latin typeface="Noto Sans CJK KR Bold" panose="020B0800000000000000" pitchFamily="34" charset="-127"/>
                <a:ea typeface="Noto Sans CJK KR Bold" panose="020B0800000000000000" pitchFamily="34" charset="-127"/>
              </a:rPr>
              <a:t>RF </a:t>
            </a:r>
            <a:r>
              <a:rPr lang="ko-KR" altLang="en-US" sz="1600">
                <a:latin typeface="Noto Sans CJK KR Bold" panose="020B0800000000000000" pitchFamily="34" charset="-127"/>
                <a:ea typeface="Noto Sans CJK KR Bold" panose="020B0800000000000000" pitchFamily="34" charset="-127"/>
              </a:rPr>
              <a:t>모델</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en-US" altLang="ko-KR" sz="1600">
                <a:latin typeface="Noto Sans CJK KR Bold" panose="020B0800000000000000" pitchFamily="34" charset="-127"/>
                <a:ea typeface="Noto Sans CJK KR Bold" panose="020B0800000000000000" pitchFamily="34" charset="-127"/>
              </a:rPr>
              <a:t>Gradient-descent </a:t>
            </a:r>
            <a:r>
              <a:rPr lang="ko-KR" altLang="en-US" sz="1600">
                <a:latin typeface="Noto Sans CJK KR Bold" panose="020B0800000000000000" pitchFamily="34" charset="-127"/>
                <a:ea typeface="Noto Sans CJK KR Bold" panose="020B0800000000000000" pitchFamily="34" charset="-127"/>
              </a:rPr>
              <a:t>모델</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프론트엔드</a:t>
            </a:r>
            <a:endParaRPr lang="en-US" altLang="ko-KR" sz="1600">
              <a:latin typeface="Noto Sans CJK KR Bold" panose="020B0800000000000000" pitchFamily="34" charset="-127"/>
              <a:ea typeface="Noto Sans CJK KR Bold" panose="020B0800000000000000" pitchFamily="34" charset="-127"/>
            </a:endParaRPr>
          </a:p>
          <a:p>
            <a:pPr algn="ctr"/>
            <a:endParaRPr lang="ko-KR" altLang="en-US" sz="1600" dirty="0">
              <a:latin typeface="Noto Sans CJK KR Bold" panose="020B0800000000000000" pitchFamily="34" charset="-127"/>
              <a:ea typeface="Noto Sans CJK KR Bold" panose="020B0800000000000000" pitchFamily="34" charset="-127"/>
            </a:endParaRPr>
          </a:p>
        </p:txBody>
      </p:sp>
      <p:sp>
        <p:nvSpPr>
          <p:cNvPr id="19" name="사각형: 둥근 위쪽 모서리 18">
            <a:extLst>
              <a:ext uri="{FF2B5EF4-FFF2-40B4-BE49-F238E27FC236}">
                <a16:creationId xmlns:a16="http://schemas.microsoft.com/office/drawing/2014/main" id="{22BFC314-079B-DD9E-1D0B-358D5BCE2BD3}"/>
              </a:ext>
            </a:extLst>
          </p:cNvPr>
          <p:cNvSpPr/>
          <p:nvPr/>
        </p:nvSpPr>
        <p:spPr>
          <a:xfrm>
            <a:off x="7564017" y="1702837"/>
            <a:ext cx="2055845" cy="494523"/>
          </a:xfrm>
          <a:prstGeom prst="round2Same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0" name="TextBox 19">
            <a:extLst>
              <a:ext uri="{FF2B5EF4-FFF2-40B4-BE49-F238E27FC236}">
                <a16:creationId xmlns:a16="http://schemas.microsoft.com/office/drawing/2014/main" id="{40C0E203-D4F1-BFF3-9404-41B43587E0C2}"/>
              </a:ext>
            </a:extLst>
          </p:cNvPr>
          <p:cNvSpPr txBox="1"/>
          <p:nvPr/>
        </p:nvSpPr>
        <p:spPr>
          <a:xfrm>
            <a:off x="7596673" y="1677126"/>
            <a:ext cx="1987317" cy="584775"/>
          </a:xfrm>
          <a:prstGeom prst="rect">
            <a:avLst/>
          </a:prstGeom>
          <a:noFill/>
        </p:spPr>
        <p:txBody>
          <a:bodyPr wrap="square">
            <a:spAutoFit/>
          </a:bodyPr>
          <a:lstStyle/>
          <a:p>
            <a:pPr algn="ctr"/>
            <a:r>
              <a:rPr lang="ko-KR" altLang="en-US" sz="1600">
                <a:latin typeface="Noto Sans CJK KR Bold" panose="020B0800000000000000" pitchFamily="34" charset="-127"/>
                <a:ea typeface="Noto Sans CJK KR Bold" panose="020B0800000000000000" pitchFamily="34" charset="-127"/>
              </a:rPr>
              <a:t>아스카로바</a:t>
            </a: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장을므르자</a:t>
            </a:r>
            <a:endParaRPr lang="ko-KR" altLang="en-US" sz="1600" dirty="0">
              <a:latin typeface="Noto Sans CJK KR Bold" panose="020B0800000000000000" pitchFamily="34" charset="-127"/>
              <a:ea typeface="Noto Sans CJK KR Bold" panose="020B0800000000000000" pitchFamily="34" charset="-127"/>
            </a:endParaRPr>
          </a:p>
        </p:txBody>
      </p:sp>
      <p:sp>
        <p:nvSpPr>
          <p:cNvPr id="21" name="직사각형 20">
            <a:extLst>
              <a:ext uri="{FF2B5EF4-FFF2-40B4-BE49-F238E27FC236}">
                <a16:creationId xmlns:a16="http://schemas.microsoft.com/office/drawing/2014/main" id="{DCFA6D70-1B70-8A25-7A12-ECC81D4C7454}"/>
              </a:ext>
            </a:extLst>
          </p:cNvPr>
          <p:cNvSpPr/>
          <p:nvPr/>
        </p:nvSpPr>
        <p:spPr>
          <a:xfrm>
            <a:off x="7564017" y="2259955"/>
            <a:ext cx="2055845" cy="312507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2" name="TextBox 21">
            <a:extLst>
              <a:ext uri="{FF2B5EF4-FFF2-40B4-BE49-F238E27FC236}">
                <a16:creationId xmlns:a16="http://schemas.microsoft.com/office/drawing/2014/main" id="{D83BFD21-49BB-0B3A-E265-8AFC6C63E8C9}"/>
              </a:ext>
            </a:extLst>
          </p:cNvPr>
          <p:cNvSpPr txBox="1"/>
          <p:nvPr/>
        </p:nvSpPr>
        <p:spPr>
          <a:xfrm>
            <a:off x="7596673" y="2334599"/>
            <a:ext cx="1987317" cy="1815882"/>
          </a:xfrm>
          <a:prstGeom prst="rect">
            <a:avLst/>
          </a:prstGeom>
          <a:noFill/>
        </p:spPr>
        <p:txBody>
          <a:bodyPr wrap="square">
            <a:spAutoFit/>
          </a:bodyPr>
          <a:lstStyle/>
          <a:p>
            <a:pPr algn="ctr"/>
            <a:r>
              <a:rPr lang="ko-KR" altLang="en-US" sz="1600">
                <a:latin typeface="Noto Sans CJK KR Bold" panose="020B0800000000000000" pitchFamily="34" charset="-127"/>
                <a:ea typeface="Noto Sans CJK KR Bold" panose="020B0800000000000000" pitchFamily="34" charset="-127"/>
              </a:rPr>
              <a:t>팀원</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데이터 전처리</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en-US" altLang="ko-KR" sz="1600">
                <a:latin typeface="Noto Sans CJK KR Bold" panose="020B0800000000000000" pitchFamily="34" charset="-127"/>
                <a:ea typeface="Noto Sans CJK KR Bold" panose="020B0800000000000000" pitchFamily="34" charset="-127"/>
              </a:rPr>
              <a:t>DE </a:t>
            </a:r>
            <a:r>
              <a:rPr lang="ko-KR" altLang="en-US" sz="1600">
                <a:latin typeface="Noto Sans CJK KR Bold" panose="020B0800000000000000" pitchFamily="34" charset="-127"/>
                <a:ea typeface="Noto Sans CJK KR Bold" panose="020B0800000000000000" pitchFamily="34" charset="-127"/>
              </a:rPr>
              <a:t>모델</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프론트엔드</a:t>
            </a:r>
            <a:endParaRPr lang="ko-KR" altLang="en-US" sz="1600" dirty="0">
              <a:latin typeface="Noto Sans CJK KR Bold" panose="020B0800000000000000" pitchFamily="34" charset="-127"/>
              <a:ea typeface="Noto Sans CJK KR Bold" panose="020B0800000000000000" pitchFamily="34" charset="-127"/>
            </a:endParaRPr>
          </a:p>
        </p:txBody>
      </p:sp>
      <p:sp>
        <p:nvSpPr>
          <p:cNvPr id="23" name="사각형: 둥근 위쪽 모서리 22">
            <a:extLst>
              <a:ext uri="{FF2B5EF4-FFF2-40B4-BE49-F238E27FC236}">
                <a16:creationId xmlns:a16="http://schemas.microsoft.com/office/drawing/2014/main" id="{563AD673-429C-6464-E2AF-6358928DF689}"/>
              </a:ext>
            </a:extLst>
          </p:cNvPr>
          <p:cNvSpPr/>
          <p:nvPr/>
        </p:nvSpPr>
        <p:spPr>
          <a:xfrm>
            <a:off x="10027299" y="1702837"/>
            <a:ext cx="2055845" cy="494523"/>
          </a:xfrm>
          <a:prstGeom prst="round2Same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4" name="TextBox 23">
            <a:extLst>
              <a:ext uri="{FF2B5EF4-FFF2-40B4-BE49-F238E27FC236}">
                <a16:creationId xmlns:a16="http://schemas.microsoft.com/office/drawing/2014/main" id="{ECF11892-07B3-6BB4-DF0E-B700828B9D69}"/>
              </a:ext>
            </a:extLst>
          </p:cNvPr>
          <p:cNvSpPr txBox="1"/>
          <p:nvPr/>
        </p:nvSpPr>
        <p:spPr>
          <a:xfrm>
            <a:off x="10059955" y="1765432"/>
            <a:ext cx="1987317" cy="338554"/>
          </a:xfrm>
          <a:prstGeom prst="rect">
            <a:avLst/>
          </a:prstGeom>
          <a:noFill/>
        </p:spPr>
        <p:txBody>
          <a:bodyPr wrap="square">
            <a:spAutoFit/>
          </a:bodyPr>
          <a:lstStyle/>
          <a:p>
            <a:pPr algn="ctr"/>
            <a:r>
              <a:rPr lang="ko-KR" altLang="en-US" sz="1600">
                <a:latin typeface="Noto Sans CJK KR Bold" panose="020B0800000000000000" pitchFamily="34" charset="-127"/>
                <a:ea typeface="Noto Sans CJK KR Bold" panose="020B0800000000000000" pitchFamily="34" charset="-127"/>
              </a:rPr>
              <a:t>김희성</a:t>
            </a:r>
            <a:endParaRPr lang="ko-KR" altLang="en-US" sz="1600" dirty="0">
              <a:latin typeface="Noto Sans CJK KR Bold" panose="020B0800000000000000" pitchFamily="34" charset="-127"/>
              <a:ea typeface="Noto Sans CJK KR Bold" panose="020B0800000000000000" pitchFamily="34" charset="-127"/>
            </a:endParaRPr>
          </a:p>
        </p:txBody>
      </p:sp>
      <p:sp>
        <p:nvSpPr>
          <p:cNvPr id="25" name="직사각형 24">
            <a:extLst>
              <a:ext uri="{FF2B5EF4-FFF2-40B4-BE49-F238E27FC236}">
                <a16:creationId xmlns:a16="http://schemas.microsoft.com/office/drawing/2014/main" id="{AAA85CC0-6600-9A04-91BF-48ED38F8475A}"/>
              </a:ext>
            </a:extLst>
          </p:cNvPr>
          <p:cNvSpPr/>
          <p:nvPr/>
        </p:nvSpPr>
        <p:spPr>
          <a:xfrm>
            <a:off x="10027299" y="2259955"/>
            <a:ext cx="2055845" cy="312507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6" name="TextBox 25">
            <a:extLst>
              <a:ext uri="{FF2B5EF4-FFF2-40B4-BE49-F238E27FC236}">
                <a16:creationId xmlns:a16="http://schemas.microsoft.com/office/drawing/2014/main" id="{12C9AB3C-76BB-F42C-2A03-8C691982D483}"/>
              </a:ext>
            </a:extLst>
          </p:cNvPr>
          <p:cNvSpPr txBox="1"/>
          <p:nvPr/>
        </p:nvSpPr>
        <p:spPr>
          <a:xfrm>
            <a:off x="10059955" y="2334599"/>
            <a:ext cx="1987317" cy="1815882"/>
          </a:xfrm>
          <a:prstGeom prst="rect">
            <a:avLst/>
          </a:prstGeom>
          <a:noFill/>
        </p:spPr>
        <p:txBody>
          <a:bodyPr wrap="square">
            <a:spAutoFit/>
          </a:bodyPr>
          <a:lstStyle/>
          <a:p>
            <a:pPr algn="ctr"/>
            <a:r>
              <a:rPr lang="ko-KR" altLang="en-US" sz="1600">
                <a:latin typeface="Noto Sans CJK KR Bold" panose="020B0800000000000000" pitchFamily="34" charset="-127"/>
                <a:ea typeface="Noto Sans CJK KR Bold" panose="020B0800000000000000" pitchFamily="34" charset="-127"/>
              </a:rPr>
              <a:t>팀원</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en-US" altLang="ko-KR" sz="1600">
                <a:latin typeface="Noto Sans CJK KR Bold" panose="020B0800000000000000" pitchFamily="34" charset="-127"/>
                <a:ea typeface="Noto Sans CJK KR Bold" panose="020B0800000000000000" pitchFamily="34" charset="-127"/>
              </a:rPr>
              <a:t>XGBoost </a:t>
            </a:r>
            <a:r>
              <a:rPr lang="ko-KR" altLang="en-US" sz="1600">
                <a:latin typeface="Noto Sans CJK KR Bold" panose="020B0800000000000000" pitchFamily="34" charset="-127"/>
                <a:ea typeface="Noto Sans CJK KR Bold" panose="020B0800000000000000" pitchFamily="34" charset="-127"/>
              </a:rPr>
              <a:t>모델</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en-US" altLang="ko-KR" sz="1600">
                <a:latin typeface="Noto Sans CJK KR Bold" panose="020B0800000000000000" pitchFamily="34" charset="-127"/>
                <a:ea typeface="Noto Sans CJK KR Bold" panose="020B0800000000000000" pitchFamily="34" charset="-127"/>
              </a:rPr>
              <a:t>Adam </a:t>
            </a:r>
            <a:r>
              <a:rPr lang="ko-KR" altLang="en-US" sz="1600">
                <a:latin typeface="Noto Sans CJK KR Bold" panose="020B0800000000000000" pitchFamily="34" charset="-127"/>
                <a:ea typeface="Noto Sans CJK KR Bold" panose="020B0800000000000000" pitchFamily="34" charset="-127"/>
              </a:rPr>
              <a:t>모델</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영상 편집</a:t>
            </a:r>
            <a:endParaRPr lang="ko-KR" altLang="en-US" sz="1600" dirty="0">
              <a:latin typeface="Noto Sans CJK KR Bold" panose="020B0800000000000000" pitchFamily="34" charset="-127"/>
              <a:ea typeface="Noto Sans CJK KR Bold" panose="020B0800000000000000" pitchFamily="34" charset="-127"/>
            </a:endParaRPr>
          </a:p>
        </p:txBody>
      </p:sp>
      <p:sp>
        <p:nvSpPr>
          <p:cNvPr id="27" name="TextBox 26">
            <a:extLst>
              <a:ext uri="{FF2B5EF4-FFF2-40B4-BE49-F238E27FC236}">
                <a16:creationId xmlns:a16="http://schemas.microsoft.com/office/drawing/2014/main" id="{D85FEFCA-924C-ABDA-C5B3-678C545D6BBA}"/>
              </a:ext>
            </a:extLst>
          </p:cNvPr>
          <p:cNvSpPr txBox="1"/>
          <p:nvPr/>
        </p:nvSpPr>
        <p:spPr>
          <a:xfrm>
            <a:off x="4392735" y="5702951"/>
            <a:ext cx="3406530" cy="400110"/>
          </a:xfrm>
          <a:prstGeom prst="rect">
            <a:avLst/>
          </a:prstGeom>
          <a:noFill/>
        </p:spPr>
        <p:txBody>
          <a:bodyPr wrap="square">
            <a:spAutoFit/>
          </a:bodyPr>
          <a:lstStyle/>
          <a:p>
            <a:pPr algn="ctr"/>
            <a:r>
              <a:rPr lang="ko-KR" altLang="en-US" sz="2000" b="1">
                <a:latin typeface="Noto Sans CJK KR Bold" panose="020B0800000000000000" pitchFamily="34" charset="-127"/>
                <a:ea typeface="Noto Sans CJK KR Bold" panose="020B0800000000000000" pitchFamily="34" charset="-127"/>
              </a:rPr>
              <a:t>공통적으로 함께 논문 작성</a:t>
            </a:r>
            <a:endParaRPr lang="ko-KR" altLang="en-US" sz="2000" b="1" dirty="0">
              <a:latin typeface="Noto Sans CJK KR Bold" panose="020B0800000000000000" pitchFamily="34" charset="-127"/>
              <a:ea typeface="Noto Sans CJK KR Bold" panose="020B0800000000000000" pitchFamily="34" charset="-127"/>
            </a:endParaRPr>
          </a:p>
        </p:txBody>
      </p:sp>
    </p:spTree>
    <p:extLst>
      <p:ext uri="{BB962C8B-B14F-4D97-AF65-F5344CB8AC3E}">
        <p14:creationId xmlns:p14="http://schemas.microsoft.com/office/powerpoint/2010/main" val="2547453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72268-76C5-12B6-175C-277304EB9BB4}"/>
            </a:ext>
          </a:extLst>
        </p:cNvPr>
        <p:cNvGrpSpPr/>
        <p:nvPr/>
      </p:nvGrpSpPr>
      <p:grpSpPr>
        <a:xfrm>
          <a:off x="0" y="0"/>
          <a:ext cx="0" cy="0"/>
          <a:chOff x="0" y="0"/>
          <a:chExt cx="0" cy="0"/>
        </a:xfrm>
      </p:grpSpPr>
      <p:sp>
        <p:nvSpPr>
          <p:cNvPr id="72" name="사각형: 둥근 모서리 71">
            <a:extLst>
              <a:ext uri="{FF2B5EF4-FFF2-40B4-BE49-F238E27FC236}">
                <a16:creationId xmlns:a16="http://schemas.microsoft.com/office/drawing/2014/main" id="{BB147945-75EA-2D4A-734B-02064DE36C6B}"/>
              </a:ext>
            </a:extLst>
          </p:cNvPr>
          <p:cNvSpPr/>
          <p:nvPr/>
        </p:nvSpPr>
        <p:spPr>
          <a:xfrm>
            <a:off x="802433" y="3009234"/>
            <a:ext cx="1604865" cy="634481"/>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2"/>
                </a:solidFill>
              </a:rPr>
              <a:t>프로젝트 </a:t>
            </a:r>
            <a:endParaRPr lang="en-US" altLang="ko-KR">
              <a:solidFill>
                <a:schemeClr val="tx2"/>
              </a:solidFill>
            </a:endParaRPr>
          </a:p>
          <a:p>
            <a:pPr algn="ctr"/>
            <a:r>
              <a:rPr lang="ko-KR" altLang="en-US">
                <a:solidFill>
                  <a:schemeClr val="tx2"/>
                </a:solidFill>
              </a:rPr>
              <a:t>계획</a:t>
            </a:r>
          </a:p>
        </p:txBody>
      </p:sp>
      <p:sp>
        <p:nvSpPr>
          <p:cNvPr id="46" name="직사각형 45">
            <a:extLst>
              <a:ext uri="{FF2B5EF4-FFF2-40B4-BE49-F238E27FC236}">
                <a16:creationId xmlns:a16="http://schemas.microsoft.com/office/drawing/2014/main" id="{BF62ABE0-E61F-B5A2-BB7B-27219D97FFC7}"/>
              </a:ext>
            </a:extLst>
          </p:cNvPr>
          <p:cNvSpPr/>
          <p:nvPr/>
        </p:nvSpPr>
        <p:spPr>
          <a:xfrm>
            <a:off x="1604865" y="2096339"/>
            <a:ext cx="1613647" cy="772494"/>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47" name="직사각형 46">
            <a:extLst>
              <a:ext uri="{FF2B5EF4-FFF2-40B4-BE49-F238E27FC236}">
                <a16:creationId xmlns:a16="http://schemas.microsoft.com/office/drawing/2014/main" id="{86DD84DC-D693-E460-7542-7335F69A9CC3}"/>
              </a:ext>
            </a:extLst>
          </p:cNvPr>
          <p:cNvSpPr/>
          <p:nvPr/>
        </p:nvSpPr>
        <p:spPr>
          <a:xfrm>
            <a:off x="1604865" y="2096339"/>
            <a:ext cx="806824" cy="772494"/>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 name="제목 1">
            <a:extLst>
              <a:ext uri="{FF2B5EF4-FFF2-40B4-BE49-F238E27FC236}">
                <a16:creationId xmlns:a16="http://schemas.microsoft.com/office/drawing/2014/main" id="{EFA991E7-139A-436E-9D31-FF335CF6B31C}"/>
              </a:ext>
            </a:extLst>
          </p:cNvPr>
          <p:cNvSpPr>
            <a:spLocks noGrp="1"/>
          </p:cNvSpPr>
          <p:nvPr>
            <p:ph type="title"/>
          </p:nvPr>
        </p:nvSpPr>
        <p:spPr/>
        <p:txBody>
          <a:bodyPr>
            <a:normAutofit/>
          </a:bodyPr>
          <a:lstStyle/>
          <a:p>
            <a:r>
              <a:rPr lang="en-US" altLang="ko-KR" sz="2000" dirty="0">
                <a:latin typeface="Noto Sans CJK KR Bold" panose="020B0800000000000000" pitchFamily="34" charset="-127"/>
                <a:ea typeface="Noto Sans CJK KR Bold" panose="020B0800000000000000" pitchFamily="34" charset="-127"/>
              </a:rPr>
              <a:t>2. </a:t>
            </a:r>
            <a:r>
              <a:rPr lang="ko-KR" altLang="en-US" sz="2000">
                <a:latin typeface="Noto Sans CJK KR Bold" panose="020B0800000000000000" pitchFamily="34" charset="-127"/>
                <a:ea typeface="Noto Sans CJK KR Bold" panose="020B0800000000000000" pitchFamily="34" charset="-127"/>
              </a:rPr>
              <a:t>프로젝트 수행과정 </a:t>
            </a:r>
            <a:r>
              <a:rPr lang="en-US" altLang="ko-KR" sz="2000">
                <a:latin typeface="Noto Sans CJK KR Bold" panose="020B0800000000000000" pitchFamily="34" charset="-127"/>
                <a:ea typeface="Noto Sans CJK KR Bold" panose="020B0800000000000000" pitchFamily="34" charset="-127"/>
              </a:rPr>
              <a:t>– </a:t>
            </a:r>
            <a:r>
              <a:rPr lang="ko-KR" altLang="en-US" sz="2000">
                <a:latin typeface="Noto Sans CJK KR Bold" panose="020B0800000000000000" pitchFamily="34" charset="-127"/>
                <a:ea typeface="Noto Sans CJK KR Bold" panose="020B0800000000000000" pitchFamily="34" charset="-127"/>
              </a:rPr>
              <a:t>프로젝트 수행 일정</a:t>
            </a:r>
            <a:endParaRPr lang="ko-KR" altLang="en-US" sz="2000" dirty="0">
              <a:latin typeface="Noto Sans CJK KR Bold" panose="020B0800000000000000" pitchFamily="34" charset="-127"/>
              <a:ea typeface="Noto Sans CJK KR Bold" panose="020B0800000000000000" pitchFamily="34" charset="-127"/>
            </a:endParaRPr>
          </a:p>
        </p:txBody>
      </p:sp>
      <p:sp>
        <p:nvSpPr>
          <p:cNvPr id="3" name="직사각형 2">
            <a:extLst>
              <a:ext uri="{FF2B5EF4-FFF2-40B4-BE49-F238E27FC236}">
                <a16:creationId xmlns:a16="http://schemas.microsoft.com/office/drawing/2014/main" id="{DAF54E1A-CF0D-1BE8-CC1F-3A0C86D1D930}"/>
              </a:ext>
            </a:extLst>
          </p:cNvPr>
          <p:cNvSpPr/>
          <p:nvPr/>
        </p:nvSpPr>
        <p:spPr>
          <a:xfrm>
            <a:off x="0" y="1323845"/>
            <a:ext cx="3218514" cy="772494"/>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9" name="TextBox 28">
            <a:extLst>
              <a:ext uri="{FF2B5EF4-FFF2-40B4-BE49-F238E27FC236}">
                <a16:creationId xmlns:a16="http://schemas.microsoft.com/office/drawing/2014/main" id="{50E9C962-6340-8B87-628B-BD23D7CFCBDC}"/>
              </a:ext>
            </a:extLst>
          </p:cNvPr>
          <p:cNvSpPr txBox="1"/>
          <p:nvPr/>
        </p:nvSpPr>
        <p:spPr>
          <a:xfrm>
            <a:off x="302698" y="1540815"/>
            <a:ext cx="2613117" cy="338554"/>
          </a:xfrm>
          <a:prstGeom prst="rect">
            <a:avLst/>
          </a:prstGeom>
          <a:noFill/>
        </p:spPr>
        <p:txBody>
          <a:bodyPr wrap="square">
            <a:spAutoFit/>
          </a:bodyPr>
          <a:lstStyle/>
          <a:p>
            <a:pPr algn="ctr"/>
            <a:r>
              <a:rPr lang="en-US" altLang="ko-KR" sz="1600">
                <a:latin typeface="Noto Sans CJK KR Bold" panose="020B0800000000000000" pitchFamily="34" charset="-127"/>
                <a:ea typeface="Noto Sans CJK KR Bold" panose="020B0800000000000000" pitchFamily="34" charset="-127"/>
              </a:rPr>
              <a:t>9</a:t>
            </a:r>
            <a:r>
              <a:rPr lang="ko-KR" altLang="en-US" sz="1600">
                <a:latin typeface="Noto Sans CJK KR Bold" panose="020B0800000000000000" pitchFamily="34" charset="-127"/>
                <a:ea typeface="Noto Sans CJK KR Bold" panose="020B0800000000000000" pitchFamily="34" charset="-127"/>
              </a:rPr>
              <a:t>월</a:t>
            </a:r>
            <a:endParaRPr lang="ko-KR" altLang="en-US" sz="1600" dirty="0">
              <a:latin typeface="Noto Sans CJK KR Bold" panose="020B0800000000000000" pitchFamily="34" charset="-127"/>
              <a:ea typeface="Noto Sans CJK KR Bold" panose="020B0800000000000000" pitchFamily="34" charset="-127"/>
            </a:endParaRPr>
          </a:p>
        </p:txBody>
      </p:sp>
      <p:sp>
        <p:nvSpPr>
          <p:cNvPr id="34" name="직사각형 33">
            <a:extLst>
              <a:ext uri="{FF2B5EF4-FFF2-40B4-BE49-F238E27FC236}">
                <a16:creationId xmlns:a16="http://schemas.microsoft.com/office/drawing/2014/main" id="{016A1B37-92E4-4D5E-791E-73860CFE57AA}"/>
              </a:ext>
            </a:extLst>
          </p:cNvPr>
          <p:cNvSpPr/>
          <p:nvPr/>
        </p:nvSpPr>
        <p:spPr>
          <a:xfrm>
            <a:off x="3218513" y="1323845"/>
            <a:ext cx="3218514" cy="77249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5" name="TextBox 34">
            <a:extLst>
              <a:ext uri="{FF2B5EF4-FFF2-40B4-BE49-F238E27FC236}">
                <a16:creationId xmlns:a16="http://schemas.microsoft.com/office/drawing/2014/main" id="{91DFEFEA-BD5E-F7E2-6B81-6E13828189A6}"/>
              </a:ext>
            </a:extLst>
          </p:cNvPr>
          <p:cNvSpPr txBox="1"/>
          <p:nvPr/>
        </p:nvSpPr>
        <p:spPr>
          <a:xfrm>
            <a:off x="3521211" y="1540815"/>
            <a:ext cx="2613117" cy="338554"/>
          </a:xfrm>
          <a:prstGeom prst="rect">
            <a:avLst/>
          </a:prstGeom>
          <a:noFill/>
        </p:spPr>
        <p:txBody>
          <a:bodyPr wrap="square">
            <a:spAutoFit/>
          </a:bodyPr>
          <a:lstStyle/>
          <a:p>
            <a:pPr algn="ctr"/>
            <a:r>
              <a:rPr lang="en-US" altLang="ko-KR" sz="1600">
                <a:latin typeface="Noto Sans CJK KR Bold" panose="020B0800000000000000" pitchFamily="34" charset="-127"/>
                <a:ea typeface="Noto Sans CJK KR Bold" panose="020B0800000000000000" pitchFamily="34" charset="-127"/>
              </a:rPr>
              <a:t>10</a:t>
            </a:r>
            <a:r>
              <a:rPr lang="ko-KR" altLang="en-US" sz="1600">
                <a:latin typeface="Noto Sans CJK KR Bold" panose="020B0800000000000000" pitchFamily="34" charset="-127"/>
                <a:ea typeface="Noto Sans CJK KR Bold" panose="020B0800000000000000" pitchFamily="34" charset="-127"/>
              </a:rPr>
              <a:t>월</a:t>
            </a:r>
            <a:endParaRPr lang="ko-KR" altLang="en-US" sz="1600" dirty="0">
              <a:latin typeface="Noto Sans CJK KR Bold" panose="020B0800000000000000" pitchFamily="34" charset="-127"/>
              <a:ea typeface="Noto Sans CJK KR Bold" panose="020B0800000000000000" pitchFamily="34" charset="-127"/>
            </a:endParaRPr>
          </a:p>
        </p:txBody>
      </p:sp>
      <p:sp>
        <p:nvSpPr>
          <p:cNvPr id="36" name="직사각형 35">
            <a:extLst>
              <a:ext uri="{FF2B5EF4-FFF2-40B4-BE49-F238E27FC236}">
                <a16:creationId xmlns:a16="http://schemas.microsoft.com/office/drawing/2014/main" id="{AC3D1267-8B36-69BF-4F3D-2AF2B6785FE4}"/>
              </a:ext>
            </a:extLst>
          </p:cNvPr>
          <p:cNvSpPr/>
          <p:nvPr/>
        </p:nvSpPr>
        <p:spPr>
          <a:xfrm>
            <a:off x="6437025" y="1323845"/>
            <a:ext cx="3218514" cy="77249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7" name="TextBox 36">
            <a:extLst>
              <a:ext uri="{FF2B5EF4-FFF2-40B4-BE49-F238E27FC236}">
                <a16:creationId xmlns:a16="http://schemas.microsoft.com/office/drawing/2014/main" id="{27680B78-3D86-A532-6AED-77687D29A195}"/>
              </a:ext>
            </a:extLst>
          </p:cNvPr>
          <p:cNvSpPr txBox="1"/>
          <p:nvPr/>
        </p:nvSpPr>
        <p:spPr>
          <a:xfrm>
            <a:off x="6739723" y="1540815"/>
            <a:ext cx="2613117" cy="338554"/>
          </a:xfrm>
          <a:prstGeom prst="rect">
            <a:avLst/>
          </a:prstGeom>
          <a:noFill/>
        </p:spPr>
        <p:txBody>
          <a:bodyPr wrap="square">
            <a:spAutoFit/>
          </a:bodyPr>
          <a:lstStyle/>
          <a:p>
            <a:pPr algn="ctr"/>
            <a:r>
              <a:rPr lang="en-US" altLang="ko-KR" sz="1600">
                <a:latin typeface="Noto Sans CJK KR Bold" panose="020B0800000000000000" pitchFamily="34" charset="-127"/>
                <a:ea typeface="Noto Sans CJK KR Bold" panose="020B0800000000000000" pitchFamily="34" charset="-127"/>
              </a:rPr>
              <a:t>11</a:t>
            </a:r>
            <a:r>
              <a:rPr lang="ko-KR" altLang="en-US" sz="1600">
                <a:latin typeface="Noto Sans CJK KR Bold" panose="020B0800000000000000" pitchFamily="34" charset="-127"/>
                <a:ea typeface="Noto Sans CJK KR Bold" panose="020B0800000000000000" pitchFamily="34" charset="-127"/>
              </a:rPr>
              <a:t>월</a:t>
            </a:r>
            <a:endParaRPr lang="ko-KR" altLang="en-US" sz="1600" dirty="0">
              <a:latin typeface="Noto Sans CJK KR Bold" panose="020B0800000000000000" pitchFamily="34" charset="-127"/>
              <a:ea typeface="Noto Sans CJK KR Bold" panose="020B0800000000000000" pitchFamily="34" charset="-127"/>
            </a:endParaRPr>
          </a:p>
        </p:txBody>
      </p:sp>
      <p:sp>
        <p:nvSpPr>
          <p:cNvPr id="38" name="직사각형 37">
            <a:extLst>
              <a:ext uri="{FF2B5EF4-FFF2-40B4-BE49-F238E27FC236}">
                <a16:creationId xmlns:a16="http://schemas.microsoft.com/office/drawing/2014/main" id="{ECAB53E2-96C9-0237-6A89-96AE99889122}"/>
              </a:ext>
            </a:extLst>
          </p:cNvPr>
          <p:cNvSpPr/>
          <p:nvPr/>
        </p:nvSpPr>
        <p:spPr>
          <a:xfrm>
            <a:off x="9655536" y="1323845"/>
            <a:ext cx="2536464" cy="77249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9" name="TextBox 38">
            <a:extLst>
              <a:ext uri="{FF2B5EF4-FFF2-40B4-BE49-F238E27FC236}">
                <a16:creationId xmlns:a16="http://schemas.microsoft.com/office/drawing/2014/main" id="{9E8A2161-1689-E777-D39C-128F2082E3C2}"/>
              </a:ext>
            </a:extLst>
          </p:cNvPr>
          <p:cNvSpPr txBox="1"/>
          <p:nvPr/>
        </p:nvSpPr>
        <p:spPr>
          <a:xfrm>
            <a:off x="9617211" y="1540815"/>
            <a:ext cx="2613117" cy="338554"/>
          </a:xfrm>
          <a:prstGeom prst="rect">
            <a:avLst/>
          </a:prstGeom>
          <a:noFill/>
        </p:spPr>
        <p:txBody>
          <a:bodyPr wrap="square">
            <a:spAutoFit/>
          </a:bodyPr>
          <a:lstStyle/>
          <a:p>
            <a:pPr algn="ctr"/>
            <a:r>
              <a:rPr lang="en-US" altLang="ko-KR" sz="1600">
                <a:latin typeface="Noto Sans CJK KR Bold" panose="020B0800000000000000" pitchFamily="34" charset="-127"/>
                <a:ea typeface="Noto Sans CJK KR Bold" panose="020B0800000000000000" pitchFamily="34" charset="-127"/>
              </a:rPr>
              <a:t>12</a:t>
            </a:r>
            <a:r>
              <a:rPr lang="ko-KR" altLang="en-US" sz="1600">
                <a:latin typeface="Noto Sans CJK KR Bold" panose="020B0800000000000000" pitchFamily="34" charset="-127"/>
                <a:ea typeface="Noto Sans CJK KR Bold" panose="020B0800000000000000" pitchFamily="34" charset="-127"/>
              </a:rPr>
              <a:t>월</a:t>
            </a:r>
            <a:endParaRPr lang="ko-KR" altLang="en-US" sz="1600" dirty="0">
              <a:latin typeface="Noto Sans CJK KR Bold" panose="020B0800000000000000" pitchFamily="34" charset="-127"/>
              <a:ea typeface="Noto Sans CJK KR Bold" panose="020B0800000000000000" pitchFamily="34" charset="-127"/>
            </a:endParaRPr>
          </a:p>
        </p:txBody>
      </p:sp>
      <p:sp>
        <p:nvSpPr>
          <p:cNvPr id="40" name="직사각형 39">
            <a:extLst>
              <a:ext uri="{FF2B5EF4-FFF2-40B4-BE49-F238E27FC236}">
                <a16:creationId xmlns:a16="http://schemas.microsoft.com/office/drawing/2014/main" id="{1B8E23E9-ACEC-2509-B966-0516B76B69D9}"/>
              </a:ext>
            </a:extLst>
          </p:cNvPr>
          <p:cNvSpPr/>
          <p:nvPr/>
        </p:nvSpPr>
        <p:spPr>
          <a:xfrm>
            <a:off x="0" y="2096339"/>
            <a:ext cx="1604865" cy="772494"/>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41" name="직사각형 40">
            <a:extLst>
              <a:ext uri="{FF2B5EF4-FFF2-40B4-BE49-F238E27FC236}">
                <a16:creationId xmlns:a16="http://schemas.microsoft.com/office/drawing/2014/main" id="{A9B59495-39A9-D445-E5A0-4B3743CCAD8D}"/>
              </a:ext>
            </a:extLst>
          </p:cNvPr>
          <p:cNvSpPr/>
          <p:nvPr/>
        </p:nvSpPr>
        <p:spPr>
          <a:xfrm>
            <a:off x="0" y="2096339"/>
            <a:ext cx="802433" cy="772494"/>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42" name="TextBox 41">
            <a:extLst>
              <a:ext uri="{FF2B5EF4-FFF2-40B4-BE49-F238E27FC236}">
                <a16:creationId xmlns:a16="http://schemas.microsoft.com/office/drawing/2014/main" id="{5C1B5092-6C00-3D51-F2AF-42FC1C530E7F}"/>
              </a:ext>
            </a:extLst>
          </p:cNvPr>
          <p:cNvSpPr txBox="1"/>
          <p:nvPr/>
        </p:nvSpPr>
        <p:spPr>
          <a:xfrm>
            <a:off x="132186" y="2313309"/>
            <a:ext cx="538060" cy="338554"/>
          </a:xfrm>
          <a:prstGeom prst="rect">
            <a:avLst/>
          </a:prstGeom>
          <a:noFill/>
        </p:spPr>
        <p:txBody>
          <a:bodyPr wrap="square">
            <a:spAutoFit/>
          </a:bodyPr>
          <a:lstStyle/>
          <a:p>
            <a:pPr algn="ctr"/>
            <a:r>
              <a:rPr lang="en-US" altLang="ko-KR" sz="1600">
                <a:latin typeface="Noto Sans CJK KR Bold" panose="020B0800000000000000" pitchFamily="34" charset="-127"/>
                <a:ea typeface="Noto Sans CJK KR Bold" panose="020B0800000000000000" pitchFamily="34" charset="-127"/>
              </a:rPr>
              <a:t>W1</a:t>
            </a:r>
            <a:endParaRPr lang="ko-KR" altLang="en-US" sz="1600" dirty="0">
              <a:latin typeface="Noto Sans CJK KR Bold" panose="020B0800000000000000" pitchFamily="34" charset="-127"/>
              <a:ea typeface="Noto Sans CJK KR Bold" panose="020B0800000000000000" pitchFamily="34" charset="-127"/>
            </a:endParaRPr>
          </a:p>
        </p:txBody>
      </p:sp>
      <p:sp>
        <p:nvSpPr>
          <p:cNvPr id="43" name="TextBox 42">
            <a:extLst>
              <a:ext uri="{FF2B5EF4-FFF2-40B4-BE49-F238E27FC236}">
                <a16:creationId xmlns:a16="http://schemas.microsoft.com/office/drawing/2014/main" id="{B7085FC8-3FCD-CE19-D004-093AF4AF856A}"/>
              </a:ext>
            </a:extLst>
          </p:cNvPr>
          <p:cNvSpPr txBox="1"/>
          <p:nvPr/>
        </p:nvSpPr>
        <p:spPr>
          <a:xfrm>
            <a:off x="934619" y="2313309"/>
            <a:ext cx="538060" cy="338554"/>
          </a:xfrm>
          <a:prstGeom prst="rect">
            <a:avLst/>
          </a:prstGeom>
          <a:noFill/>
        </p:spPr>
        <p:txBody>
          <a:bodyPr wrap="square">
            <a:spAutoFit/>
          </a:bodyPr>
          <a:lstStyle/>
          <a:p>
            <a:pPr algn="ctr"/>
            <a:r>
              <a:rPr lang="en-US" altLang="ko-KR" sz="1600">
                <a:latin typeface="Noto Sans CJK KR Bold" panose="020B0800000000000000" pitchFamily="34" charset="-127"/>
                <a:ea typeface="Noto Sans CJK KR Bold" panose="020B0800000000000000" pitchFamily="34" charset="-127"/>
              </a:rPr>
              <a:t>W2</a:t>
            </a:r>
            <a:endParaRPr lang="ko-KR" altLang="en-US" sz="1600" dirty="0">
              <a:latin typeface="Noto Sans CJK KR Bold" panose="020B0800000000000000" pitchFamily="34" charset="-127"/>
              <a:ea typeface="Noto Sans CJK KR Bold" panose="020B0800000000000000" pitchFamily="34" charset="-127"/>
            </a:endParaRPr>
          </a:p>
        </p:txBody>
      </p:sp>
      <p:sp>
        <p:nvSpPr>
          <p:cNvPr id="44" name="TextBox 43">
            <a:extLst>
              <a:ext uri="{FF2B5EF4-FFF2-40B4-BE49-F238E27FC236}">
                <a16:creationId xmlns:a16="http://schemas.microsoft.com/office/drawing/2014/main" id="{7304B81F-F1A2-43D4-7C1B-180A480F7814}"/>
              </a:ext>
            </a:extLst>
          </p:cNvPr>
          <p:cNvSpPr txBox="1"/>
          <p:nvPr/>
        </p:nvSpPr>
        <p:spPr>
          <a:xfrm>
            <a:off x="1737051" y="2313309"/>
            <a:ext cx="538060" cy="338554"/>
          </a:xfrm>
          <a:prstGeom prst="rect">
            <a:avLst/>
          </a:prstGeom>
          <a:noFill/>
        </p:spPr>
        <p:txBody>
          <a:bodyPr wrap="square">
            <a:spAutoFit/>
          </a:bodyPr>
          <a:lstStyle/>
          <a:p>
            <a:pPr algn="ctr"/>
            <a:r>
              <a:rPr lang="en-US" altLang="ko-KR" sz="1600">
                <a:latin typeface="Noto Sans CJK KR Bold" panose="020B0800000000000000" pitchFamily="34" charset="-127"/>
                <a:ea typeface="Noto Sans CJK KR Bold" panose="020B0800000000000000" pitchFamily="34" charset="-127"/>
              </a:rPr>
              <a:t>W3</a:t>
            </a:r>
            <a:endParaRPr lang="ko-KR" altLang="en-US" sz="1600" dirty="0">
              <a:latin typeface="Noto Sans CJK KR Bold" panose="020B0800000000000000" pitchFamily="34" charset="-127"/>
              <a:ea typeface="Noto Sans CJK KR Bold" panose="020B0800000000000000" pitchFamily="34" charset="-127"/>
            </a:endParaRPr>
          </a:p>
        </p:txBody>
      </p:sp>
      <p:sp>
        <p:nvSpPr>
          <p:cNvPr id="45" name="TextBox 44">
            <a:extLst>
              <a:ext uri="{FF2B5EF4-FFF2-40B4-BE49-F238E27FC236}">
                <a16:creationId xmlns:a16="http://schemas.microsoft.com/office/drawing/2014/main" id="{E7A3B4C9-9763-48C5-7246-1F94B55F8978}"/>
              </a:ext>
            </a:extLst>
          </p:cNvPr>
          <p:cNvSpPr txBox="1"/>
          <p:nvPr/>
        </p:nvSpPr>
        <p:spPr>
          <a:xfrm>
            <a:off x="2543875" y="2313309"/>
            <a:ext cx="538060" cy="338554"/>
          </a:xfrm>
          <a:prstGeom prst="rect">
            <a:avLst/>
          </a:prstGeom>
          <a:noFill/>
        </p:spPr>
        <p:txBody>
          <a:bodyPr wrap="square">
            <a:spAutoFit/>
          </a:bodyPr>
          <a:lstStyle/>
          <a:p>
            <a:pPr algn="ctr"/>
            <a:r>
              <a:rPr lang="en-US" altLang="ko-KR" sz="1600">
                <a:latin typeface="Noto Sans CJK KR Bold" panose="020B0800000000000000" pitchFamily="34" charset="-127"/>
                <a:ea typeface="Noto Sans CJK KR Bold" panose="020B0800000000000000" pitchFamily="34" charset="-127"/>
              </a:rPr>
              <a:t>W4</a:t>
            </a:r>
            <a:endParaRPr lang="ko-KR" altLang="en-US" sz="1600" dirty="0">
              <a:latin typeface="Noto Sans CJK KR Bold" panose="020B0800000000000000" pitchFamily="34" charset="-127"/>
              <a:ea typeface="Noto Sans CJK KR Bold" panose="020B0800000000000000" pitchFamily="34" charset="-127"/>
            </a:endParaRPr>
          </a:p>
        </p:txBody>
      </p:sp>
      <p:sp>
        <p:nvSpPr>
          <p:cNvPr id="48" name="직사각형 47">
            <a:extLst>
              <a:ext uri="{FF2B5EF4-FFF2-40B4-BE49-F238E27FC236}">
                <a16:creationId xmlns:a16="http://schemas.microsoft.com/office/drawing/2014/main" id="{FBA819DB-DD7B-447E-1A30-BF90D04E7242}"/>
              </a:ext>
            </a:extLst>
          </p:cNvPr>
          <p:cNvSpPr/>
          <p:nvPr/>
        </p:nvSpPr>
        <p:spPr>
          <a:xfrm>
            <a:off x="4823374" y="2096339"/>
            <a:ext cx="1613647" cy="772494"/>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49" name="직사각형 48">
            <a:extLst>
              <a:ext uri="{FF2B5EF4-FFF2-40B4-BE49-F238E27FC236}">
                <a16:creationId xmlns:a16="http://schemas.microsoft.com/office/drawing/2014/main" id="{8D6F28FC-296F-1C5A-4882-F650A5491C88}"/>
              </a:ext>
            </a:extLst>
          </p:cNvPr>
          <p:cNvSpPr/>
          <p:nvPr/>
        </p:nvSpPr>
        <p:spPr>
          <a:xfrm>
            <a:off x="4823374" y="2096339"/>
            <a:ext cx="806824" cy="772494"/>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50" name="직사각형 49">
            <a:extLst>
              <a:ext uri="{FF2B5EF4-FFF2-40B4-BE49-F238E27FC236}">
                <a16:creationId xmlns:a16="http://schemas.microsoft.com/office/drawing/2014/main" id="{C24D5938-FE70-D527-8CE9-D8CA8BCAA970}"/>
              </a:ext>
            </a:extLst>
          </p:cNvPr>
          <p:cNvSpPr/>
          <p:nvPr/>
        </p:nvSpPr>
        <p:spPr>
          <a:xfrm>
            <a:off x="3218509" y="2096339"/>
            <a:ext cx="1604865" cy="772494"/>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51" name="직사각형 50">
            <a:extLst>
              <a:ext uri="{FF2B5EF4-FFF2-40B4-BE49-F238E27FC236}">
                <a16:creationId xmlns:a16="http://schemas.microsoft.com/office/drawing/2014/main" id="{9987F965-4677-3408-5BB3-49779A9083EE}"/>
              </a:ext>
            </a:extLst>
          </p:cNvPr>
          <p:cNvSpPr/>
          <p:nvPr/>
        </p:nvSpPr>
        <p:spPr>
          <a:xfrm>
            <a:off x="3218509" y="2096339"/>
            <a:ext cx="802433" cy="772494"/>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52" name="TextBox 51">
            <a:extLst>
              <a:ext uri="{FF2B5EF4-FFF2-40B4-BE49-F238E27FC236}">
                <a16:creationId xmlns:a16="http://schemas.microsoft.com/office/drawing/2014/main" id="{B129CE79-4BA6-EB2E-471F-CB5E587E7192}"/>
              </a:ext>
            </a:extLst>
          </p:cNvPr>
          <p:cNvSpPr txBox="1"/>
          <p:nvPr/>
        </p:nvSpPr>
        <p:spPr>
          <a:xfrm>
            <a:off x="3350695" y="2313309"/>
            <a:ext cx="538060" cy="338554"/>
          </a:xfrm>
          <a:prstGeom prst="rect">
            <a:avLst/>
          </a:prstGeom>
          <a:noFill/>
        </p:spPr>
        <p:txBody>
          <a:bodyPr wrap="square">
            <a:spAutoFit/>
          </a:bodyPr>
          <a:lstStyle/>
          <a:p>
            <a:pPr algn="ctr"/>
            <a:r>
              <a:rPr lang="en-US" altLang="ko-KR" sz="1600">
                <a:latin typeface="Noto Sans CJK KR Bold" panose="020B0800000000000000" pitchFamily="34" charset="-127"/>
                <a:ea typeface="Noto Sans CJK KR Bold" panose="020B0800000000000000" pitchFamily="34" charset="-127"/>
              </a:rPr>
              <a:t>W1</a:t>
            </a:r>
            <a:endParaRPr lang="ko-KR" altLang="en-US" sz="1600" dirty="0">
              <a:latin typeface="Noto Sans CJK KR Bold" panose="020B0800000000000000" pitchFamily="34" charset="-127"/>
              <a:ea typeface="Noto Sans CJK KR Bold" panose="020B0800000000000000" pitchFamily="34" charset="-127"/>
            </a:endParaRPr>
          </a:p>
        </p:txBody>
      </p:sp>
      <p:sp>
        <p:nvSpPr>
          <p:cNvPr id="53" name="TextBox 52">
            <a:extLst>
              <a:ext uri="{FF2B5EF4-FFF2-40B4-BE49-F238E27FC236}">
                <a16:creationId xmlns:a16="http://schemas.microsoft.com/office/drawing/2014/main" id="{3BF82578-1B6A-3981-D63D-83E2854E8A49}"/>
              </a:ext>
            </a:extLst>
          </p:cNvPr>
          <p:cNvSpPr txBox="1"/>
          <p:nvPr/>
        </p:nvSpPr>
        <p:spPr>
          <a:xfrm>
            <a:off x="4153128" y="2313309"/>
            <a:ext cx="538060" cy="338554"/>
          </a:xfrm>
          <a:prstGeom prst="rect">
            <a:avLst/>
          </a:prstGeom>
          <a:noFill/>
        </p:spPr>
        <p:txBody>
          <a:bodyPr wrap="square">
            <a:spAutoFit/>
          </a:bodyPr>
          <a:lstStyle/>
          <a:p>
            <a:pPr algn="ctr"/>
            <a:r>
              <a:rPr lang="en-US" altLang="ko-KR" sz="1600">
                <a:latin typeface="Noto Sans CJK KR Bold" panose="020B0800000000000000" pitchFamily="34" charset="-127"/>
                <a:ea typeface="Noto Sans CJK KR Bold" panose="020B0800000000000000" pitchFamily="34" charset="-127"/>
              </a:rPr>
              <a:t>W2</a:t>
            </a:r>
            <a:endParaRPr lang="ko-KR" altLang="en-US" sz="1600" dirty="0">
              <a:latin typeface="Noto Sans CJK KR Bold" panose="020B0800000000000000" pitchFamily="34" charset="-127"/>
              <a:ea typeface="Noto Sans CJK KR Bold" panose="020B0800000000000000" pitchFamily="34" charset="-127"/>
            </a:endParaRPr>
          </a:p>
        </p:txBody>
      </p:sp>
      <p:sp>
        <p:nvSpPr>
          <p:cNvPr id="54" name="TextBox 53">
            <a:extLst>
              <a:ext uri="{FF2B5EF4-FFF2-40B4-BE49-F238E27FC236}">
                <a16:creationId xmlns:a16="http://schemas.microsoft.com/office/drawing/2014/main" id="{783BE03B-F994-8F3A-350F-8352EA47CC44}"/>
              </a:ext>
            </a:extLst>
          </p:cNvPr>
          <p:cNvSpPr txBox="1"/>
          <p:nvPr/>
        </p:nvSpPr>
        <p:spPr>
          <a:xfrm>
            <a:off x="4955560" y="2313309"/>
            <a:ext cx="538060" cy="338554"/>
          </a:xfrm>
          <a:prstGeom prst="rect">
            <a:avLst/>
          </a:prstGeom>
          <a:noFill/>
        </p:spPr>
        <p:txBody>
          <a:bodyPr wrap="square">
            <a:spAutoFit/>
          </a:bodyPr>
          <a:lstStyle/>
          <a:p>
            <a:pPr algn="ctr"/>
            <a:r>
              <a:rPr lang="en-US" altLang="ko-KR" sz="1600">
                <a:latin typeface="Noto Sans CJK KR Bold" panose="020B0800000000000000" pitchFamily="34" charset="-127"/>
                <a:ea typeface="Noto Sans CJK KR Bold" panose="020B0800000000000000" pitchFamily="34" charset="-127"/>
              </a:rPr>
              <a:t>W3</a:t>
            </a:r>
            <a:endParaRPr lang="ko-KR" altLang="en-US" sz="1600" dirty="0">
              <a:latin typeface="Noto Sans CJK KR Bold" panose="020B0800000000000000" pitchFamily="34" charset="-127"/>
              <a:ea typeface="Noto Sans CJK KR Bold" panose="020B0800000000000000" pitchFamily="34" charset="-127"/>
            </a:endParaRPr>
          </a:p>
        </p:txBody>
      </p:sp>
      <p:sp>
        <p:nvSpPr>
          <p:cNvPr id="55" name="TextBox 54">
            <a:extLst>
              <a:ext uri="{FF2B5EF4-FFF2-40B4-BE49-F238E27FC236}">
                <a16:creationId xmlns:a16="http://schemas.microsoft.com/office/drawing/2014/main" id="{8C7615CA-3D0B-05CB-2C8C-BD28E8FA3107}"/>
              </a:ext>
            </a:extLst>
          </p:cNvPr>
          <p:cNvSpPr txBox="1"/>
          <p:nvPr/>
        </p:nvSpPr>
        <p:spPr>
          <a:xfrm>
            <a:off x="5762384" y="2313309"/>
            <a:ext cx="538060" cy="338554"/>
          </a:xfrm>
          <a:prstGeom prst="rect">
            <a:avLst/>
          </a:prstGeom>
          <a:noFill/>
        </p:spPr>
        <p:txBody>
          <a:bodyPr wrap="square">
            <a:spAutoFit/>
          </a:bodyPr>
          <a:lstStyle/>
          <a:p>
            <a:pPr algn="ctr"/>
            <a:r>
              <a:rPr lang="en-US" altLang="ko-KR" sz="1600">
                <a:latin typeface="Noto Sans CJK KR Bold" panose="020B0800000000000000" pitchFamily="34" charset="-127"/>
                <a:ea typeface="Noto Sans CJK KR Bold" panose="020B0800000000000000" pitchFamily="34" charset="-127"/>
              </a:rPr>
              <a:t>W4</a:t>
            </a:r>
            <a:endParaRPr lang="ko-KR" altLang="en-US" sz="1600" dirty="0">
              <a:latin typeface="Noto Sans CJK KR Bold" panose="020B0800000000000000" pitchFamily="34" charset="-127"/>
              <a:ea typeface="Noto Sans CJK KR Bold" panose="020B0800000000000000" pitchFamily="34" charset="-127"/>
            </a:endParaRPr>
          </a:p>
        </p:txBody>
      </p:sp>
      <p:sp>
        <p:nvSpPr>
          <p:cNvPr id="56" name="직사각형 55">
            <a:extLst>
              <a:ext uri="{FF2B5EF4-FFF2-40B4-BE49-F238E27FC236}">
                <a16:creationId xmlns:a16="http://schemas.microsoft.com/office/drawing/2014/main" id="{DC2B68D1-0907-7924-E0DB-55C04A01A6BB}"/>
              </a:ext>
            </a:extLst>
          </p:cNvPr>
          <p:cNvSpPr/>
          <p:nvPr/>
        </p:nvSpPr>
        <p:spPr>
          <a:xfrm>
            <a:off x="8034481" y="2096339"/>
            <a:ext cx="1613647" cy="772494"/>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57" name="직사각형 56">
            <a:extLst>
              <a:ext uri="{FF2B5EF4-FFF2-40B4-BE49-F238E27FC236}">
                <a16:creationId xmlns:a16="http://schemas.microsoft.com/office/drawing/2014/main" id="{2732B7B5-AABE-2FC3-B87B-D91806988933}"/>
              </a:ext>
            </a:extLst>
          </p:cNvPr>
          <p:cNvSpPr/>
          <p:nvPr/>
        </p:nvSpPr>
        <p:spPr>
          <a:xfrm>
            <a:off x="8034481" y="2096339"/>
            <a:ext cx="806824" cy="772494"/>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58" name="직사각형 57">
            <a:extLst>
              <a:ext uri="{FF2B5EF4-FFF2-40B4-BE49-F238E27FC236}">
                <a16:creationId xmlns:a16="http://schemas.microsoft.com/office/drawing/2014/main" id="{2808017C-7CFA-0DCD-CFC4-1BFCE1B18198}"/>
              </a:ext>
            </a:extLst>
          </p:cNvPr>
          <p:cNvSpPr/>
          <p:nvPr/>
        </p:nvSpPr>
        <p:spPr>
          <a:xfrm>
            <a:off x="6429616" y="2096339"/>
            <a:ext cx="1604865" cy="772494"/>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59" name="직사각형 58">
            <a:extLst>
              <a:ext uri="{FF2B5EF4-FFF2-40B4-BE49-F238E27FC236}">
                <a16:creationId xmlns:a16="http://schemas.microsoft.com/office/drawing/2014/main" id="{F284CD12-0079-F0B4-226F-42104177685B}"/>
              </a:ext>
            </a:extLst>
          </p:cNvPr>
          <p:cNvSpPr/>
          <p:nvPr/>
        </p:nvSpPr>
        <p:spPr>
          <a:xfrm>
            <a:off x="6429616" y="2096339"/>
            <a:ext cx="802433" cy="772494"/>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0" name="TextBox 59">
            <a:extLst>
              <a:ext uri="{FF2B5EF4-FFF2-40B4-BE49-F238E27FC236}">
                <a16:creationId xmlns:a16="http://schemas.microsoft.com/office/drawing/2014/main" id="{B5406E5E-94A6-67EE-A06A-A28AE87207A8}"/>
              </a:ext>
            </a:extLst>
          </p:cNvPr>
          <p:cNvSpPr txBox="1"/>
          <p:nvPr/>
        </p:nvSpPr>
        <p:spPr>
          <a:xfrm>
            <a:off x="6561802" y="2313309"/>
            <a:ext cx="538060" cy="338554"/>
          </a:xfrm>
          <a:prstGeom prst="rect">
            <a:avLst/>
          </a:prstGeom>
          <a:noFill/>
        </p:spPr>
        <p:txBody>
          <a:bodyPr wrap="square">
            <a:spAutoFit/>
          </a:bodyPr>
          <a:lstStyle/>
          <a:p>
            <a:pPr algn="ctr"/>
            <a:r>
              <a:rPr lang="en-US" altLang="ko-KR" sz="1600">
                <a:latin typeface="Noto Sans CJK KR Bold" panose="020B0800000000000000" pitchFamily="34" charset="-127"/>
                <a:ea typeface="Noto Sans CJK KR Bold" panose="020B0800000000000000" pitchFamily="34" charset="-127"/>
              </a:rPr>
              <a:t>W1</a:t>
            </a:r>
            <a:endParaRPr lang="ko-KR" altLang="en-US" sz="1600" dirty="0">
              <a:latin typeface="Noto Sans CJK KR Bold" panose="020B0800000000000000" pitchFamily="34" charset="-127"/>
              <a:ea typeface="Noto Sans CJK KR Bold" panose="020B0800000000000000" pitchFamily="34" charset="-127"/>
            </a:endParaRPr>
          </a:p>
        </p:txBody>
      </p:sp>
      <p:sp>
        <p:nvSpPr>
          <p:cNvPr id="61" name="TextBox 60">
            <a:extLst>
              <a:ext uri="{FF2B5EF4-FFF2-40B4-BE49-F238E27FC236}">
                <a16:creationId xmlns:a16="http://schemas.microsoft.com/office/drawing/2014/main" id="{3995EC8C-D556-ED32-6EEF-A28F89E8A358}"/>
              </a:ext>
            </a:extLst>
          </p:cNvPr>
          <p:cNvSpPr txBox="1"/>
          <p:nvPr/>
        </p:nvSpPr>
        <p:spPr>
          <a:xfrm>
            <a:off x="7364235" y="2313309"/>
            <a:ext cx="538060" cy="338554"/>
          </a:xfrm>
          <a:prstGeom prst="rect">
            <a:avLst/>
          </a:prstGeom>
          <a:noFill/>
        </p:spPr>
        <p:txBody>
          <a:bodyPr wrap="square">
            <a:spAutoFit/>
          </a:bodyPr>
          <a:lstStyle/>
          <a:p>
            <a:pPr algn="ctr"/>
            <a:r>
              <a:rPr lang="en-US" altLang="ko-KR" sz="1600">
                <a:latin typeface="Noto Sans CJK KR Bold" panose="020B0800000000000000" pitchFamily="34" charset="-127"/>
                <a:ea typeface="Noto Sans CJK KR Bold" panose="020B0800000000000000" pitchFamily="34" charset="-127"/>
              </a:rPr>
              <a:t>W2</a:t>
            </a:r>
            <a:endParaRPr lang="ko-KR" altLang="en-US" sz="1600" dirty="0">
              <a:latin typeface="Noto Sans CJK KR Bold" panose="020B0800000000000000" pitchFamily="34" charset="-127"/>
              <a:ea typeface="Noto Sans CJK KR Bold" panose="020B0800000000000000" pitchFamily="34" charset="-127"/>
            </a:endParaRPr>
          </a:p>
        </p:txBody>
      </p:sp>
      <p:sp>
        <p:nvSpPr>
          <p:cNvPr id="62" name="TextBox 61">
            <a:extLst>
              <a:ext uri="{FF2B5EF4-FFF2-40B4-BE49-F238E27FC236}">
                <a16:creationId xmlns:a16="http://schemas.microsoft.com/office/drawing/2014/main" id="{B88485C9-347A-C297-D036-D7BF82913942}"/>
              </a:ext>
            </a:extLst>
          </p:cNvPr>
          <p:cNvSpPr txBox="1"/>
          <p:nvPr/>
        </p:nvSpPr>
        <p:spPr>
          <a:xfrm>
            <a:off x="8166667" y="2313309"/>
            <a:ext cx="538060" cy="338554"/>
          </a:xfrm>
          <a:prstGeom prst="rect">
            <a:avLst/>
          </a:prstGeom>
          <a:noFill/>
        </p:spPr>
        <p:txBody>
          <a:bodyPr wrap="square">
            <a:spAutoFit/>
          </a:bodyPr>
          <a:lstStyle/>
          <a:p>
            <a:pPr algn="ctr"/>
            <a:r>
              <a:rPr lang="en-US" altLang="ko-KR" sz="1600">
                <a:latin typeface="Noto Sans CJK KR Bold" panose="020B0800000000000000" pitchFamily="34" charset="-127"/>
                <a:ea typeface="Noto Sans CJK KR Bold" panose="020B0800000000000000" pitchFamily="34" charset="-127"/>
              </a:rPr>
              <a:t>W3</a:t>
            </a:r>
            <a:endParaRPr lang="ko-KR" altLang="en-US" sz="1600" dirty="0">
              <a:latin typeface="Noto Sans CJK KR Bold" panose="020B0800000000000000" pitchFamily="34" charset="-127"/>
              <a:ea typeface="Noto Sans CJK KR Bold" panose="020B0800000000000000" pitchFamily="34" charset="-127"/>
            </a:endParaRPr>
          </a:p>
        </p:txBody>
      </p:sp>
      <p:sp>
        <p:nvSpPr>
          <p:cNvPr id="63" name="TextBox 62">
            <a:extLst>
              <a:ext uri="{FF2B5EF4-FFF2-40B4-BE49-F238E27FC236}">
                <a16:creationId xmlns:a16="http://schemas.microsoft.com/office/drawing/2014/main" id="{B1F31180-FA03-DCDB-CA15-81740923E24D}"/>
              </a:ext>
            </a:extLst>
          </p:cNvPr>
          <p:cNvSpPr txBox="1"/>
          <p:nvPr/>
        </p:nvSpPr>
        <p:spPr>
          <a:xfrm>
            <a:off x="8973491" y="2313309"/>
            <a:ext cx="538060" cy="338554"/>
          </a:xfrm>
          <a:prstGeom prst="rect">
            <a:avLst/>
          </a:prstGeom>
          <a:noFill/>
        </p:spPr>
        <p:txBody>
          <a:bodyPr wrap="square">
            <a:spAutoFit/>
          </a:bodyPr>
          <a:lstStyle/>
          <a:p>
            <a:pPr algn="ctr"/>
            <a:r>
              <a:rPr lang="en-US" altLang="ko-KR" sz="1600">
                <a:latin typeface="Noto Sans CJK KR Bold" panose="020B0800000000000000" pitchFamily="34" charset="-127"/>
                <a:ea typeface="Noto Sans CJK KR Bold" panose="020B0800000000000000" pitchFamily="34" charset="-127"/>
              </a:rPr>
              <a:t>W4</a:t>
            </a:r>
            <a:endParaRPr lang="ko-KR" altLang="en-US" sz="1600" dirty="0">
              <a:latin typeface="Noto Sans CJK KR Bold" panose="020B0800000000000000" pitchFamily="34" charset="-127"/>
              <a:ea typeface="Noto Sans CJK KR Bold" panose="020B0800000000000000" pitchFamily="34" charset="-127"/>
            </a:endParaRPr>
          </a:p>
        </p:txBody>
      </p:sp>
      <p:sp>
        <p:nvSpPr>
          <p:cNvPr id="66" name="직사각형 65">
            <a:extLst>
              <a:ext uri="{FF2B5EF4-FFF2-40B4-BE49-F238E27FC236}">
                <a16:creationId xmlns:a16="http://schemas.microsoft.com/office/drawing/2014/main" id="{89BA59DB-E29A-7752-37FE-13B142BF9B06}"/>
              </a:ext>
            </a:extLst>
          </p:cNvPr>
          <p:cNvSpPr/>
          <p:nvPr/>
        </p:nvSpPr>
        <p:spPr>
          <a:xfrm>
            <a:off x="10582741" y="2096339"/>
            <a:ext cx="1604865" cy="772494"/>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7" name="직사각형 66">
            <a:extLst>
              <a:ext uri="{FF2B5EF4-FFF2-40B4-BE49-F238E27FC236}">
                <a16:creationId xmlns:a16="http://schemas.microsoft.com/office/drawing/2014/main" id="{C3C75B77-99C6-DCC5-7AD4-881792398EB2}"/>
              </a:ext>
            </a:extLst>
          </p:cNvPr>
          <p:cNvSpPr/>
          <p:nvPr/>
        </p:nvSpPr>
        <p:spPr>
          <a:xfrm>
            <a:off x="9648125" y="2096339"/>
            <a:ext cx="942027" cy="772494"/>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68" name="TextBox 67">
            <a:extLst>
              <a:ext uri="{FF2B5EF4-FFF2-40B4-BE49-F238E27FC236}">
                <a16:creationId xmlns:a16="http://schemas.microsoft.com/office/drawing/2014/main" id="{0A98CB25-5AA9-6EE0-A17E-61A9D2E08ED3}"/>
              </a:ext>
            </a:extLst>
          </p:cNvPr>
          <p:cNvSpPr txBox="1"/>
          <p:nvPr/>
        </p:nvSpPr>
        <p:spPr>
          <a:xfrm>
            <a:off x="10188666" y="2313309"/>
            <a:ext cx="538060" cy="338554"/>
          </a:xfrm>
          <a:prstGeom prst="rect">
            <a:avLst/>
          </a:prstGeom>
          <a:noFill/>
        </p:spPr>
        <p:txBody>
          <a:bodyPr wrap="square">
            <a:spAutoFit/>
          </a:bodyPr>
          <a:lstStyle/>
          <a:p>
            <a:pPr algn="ctr"/>
            <a:r>
              <a:rPr lang="en-US" altLang="ko-KR" sz="1600">
                <a:latin typeface="Noto Sans CJK KR Bold" panose="020B0800000000000000" pitchFamily="34" charset="-127"/>
                <a:ea typeface="Noto Sans CJK KR Bold" panose="020B0800000000000000" pitchFamily="34" charset="-127"/>
              </a:rPr>
              <a:t>W1</a:t>
            </a:r>
            <a:endParaRPr lang="ko-KR" altLang="en-US" sz="1600" dirty="0">
              <a:latin typeface="Noto Sans CJK KR Bold" panose="020B0800000000000000" pitchFamily="34" charset="-127"/>
              <a:ea typeface="Noto Sans CJK KR Bold" panose="020B0800000000000000" pitchFamily="34" charset="-127"/>
            </a:endParaRPr>
          </a:p>
        </p:txBody>
      </p:sp>
      <p:sp>
        <p:nvSpPr>
          <p:cNvPr id="69" name="TextBox 68">
            <a:extLst>
              <a:ext uri="{FF2B5EF4-FFF2-40B4-BE49-F238E27FC236}">
                <a16:creationId xmlns:a16="http://schemas.microsoft.com/office/drawing/2014/main" id="{2042C7E4-F6A5-E595-6DFE-B53DC23065EF}"/>
              </a:ext>
            </a:extLst>
          </p:cNvPr>
          <p:cNvSpPr txBox="1"/>
          <p:nvPr/>
        </p:nvSpPr>
        <p:spPr>
          <a:xfrm>
            <a:off x="11267264" y="2313309"/>
            <a:ext cx="538060" cy="338554"/>
          </a:xfrm>
          <a:prstGeom prst="rect">
            <a:avLst/>
          </a:prstGeom>
          <a:noFill/>
        </p:spPr>
        <p:txBody>
          <a:bodyPr wrap="square">
            <a:spAutoFit/>
          </a:bodyPr>
          <a:lstStyle/>
          <a:p>
            <a:pPr algn="ctr"/>
            <a:r>
              <a:rPr lang="en-US" altLang="ko-KR" sz="1600">
                <a:latin typeface="Noto Sans CJK KR Bold" panose="020B0800000000000000" pitchFamily="34" charset="-127"/>
                <a:ea typeface="Noto Sans CJK KR Bold" panose="020B0800000000000000" pitchFamily="34" charset="-127"/>
              </a:rPr>
              <a:t>W2</a:t>
            </a:r>
            <a:endParaRPr lang="ko-KR" altLang="en-US" sz="1600" dirty="0">
              <a:latin typeface="Noto Sans CJK KR Bold" panose="020B0800000000000000" pitchFamily="34" charset="-127"/>
              <a:ea typeface="Noto Sans CJK KR Bold" panose="020B0800000000000000" pitchFamily="34" charset="-127"/>
            </a:endParaRPr>
          </a:p>
        </p:txBody>
      </p:sp>
      <p:sp>
        <p:nvSpPr>
          <p:cNvPr id="74" name="사각형: 둥근 모서리 73">
            <a:extLst>
              <a:ext uri="{FF2B5EF4-FFF2-40B4-BE49-F238E27FC236}">
                <a16:creationId xmlns:a16="http://schemas.microsoft.com/office/drawing/2014/main" id="{D0D6C099-F50F-A5FC-64E5-ACBDC784BEF8}"/>
              </a:ext>
            </a:extLst>
          </p:cNvPr>
          <p:cNvSpPr/>
          <p:nvPr/>
        </p:nvSpPr>
        <p:spPr>
          <a:xfrm>
            <a:off x="2416076" y="3641327"/>
            <a:ext cx="2407298" cy="634481"/>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2"/>
                </a:solidFill>
              </a:rPr>
              <a:t>RF,</a:t>
            </a:r>
            <a:r>
              <a:rPr lang="ko-KR" altLang="en-US">
                <a:solidFill>
                  <a:schemeClr val="tx2"/>
                </a:solidFill>
              </a:rPr>
              <a:t> </a:t>
            </a:r>
            <a:r>
              <a:rPr lang="en-US" altLang="ko-KR">
                <a:solidFill>
                  <a:schemeClr val="tx2"/>
                </a:solidFill>
              </a:rPr>
              <a:t>XGBoost</a:t>
            </a:r>
            <a:r>
              <a:rPr lang="ko-KR" altLang="en-US">
                <a:solidFill>
                  <a:schemeClr val="tx2"/>
                </a:solidFill>
              </a:rPr>
              <a:t>모델 </a:t>
            </a:r>
            <a:endParaRPr lang="en-US" altLang="ko-KR">
              <a:solidFill>
                <a:schemeClr val="tx2"/>
              </a:solidFill>
            </a:endParaRPr>
          </a:p>
          <a:p>
            <a:pPr algn="ctr"/>
            <a:r>
              <a:rPr lang="ko-KR" altLang="en-US">
                <a:solidFill>
                  <a:schemeClr val="tx2"/>
                </a:solidFill>
              </a:rPr>
              <a:t>개발</a:t>
            </a:r>
          </a:p>
        </p:txBody>
      </p:sp>
      <p:sp>
        <p:nvSpPr>
          <p:cNvPr id="75" name="사각형: 둥근 모서리 74">
            <a:extLst>
              <a:ext uri="{FF2B5EF4-FFF2-40B4-BE49-F238E27FC236}">
                <a16:creationId xmlns:a16="http://schemas.microsoft.com/office/drawing/2014/main" id="{D89DBE48-40E0-97CA-8D70-B9D44F28A64C}"/>
              </a:ext>
            </a:extLst>
          </p:cNvPr>
          <p:cNvSpPr/>
          <p:nvPr/>
        </p:nvSpPr>
        <p:spPr>
          <a:xfrm>
            <a:off x="4955560" y="4275808"/>
            <a:ext cx="2407298" cy="634481"/>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2"/>
                </a:solidFill>
              </a:rPr>
              <a:t>RF,</a:t>
            </a:r>
            <a:r>
              <a:rPr lang="ko-KR" altLang="en-US">
                <a:solidFill>
                  <a:schemeClr val="tx2"/>
                </a:solidFill>
              </a:rPr>
              <a:t> </a:t>
            </a:r>
            <a:r>
              <a:rPr lang="en-US" altLang="ko-KR">
                <a:solidFill>
                  <a:schemeClr val="tx2"/>
                </a:solidFill>
              </a:rPr>
              <a:t>XGBoost</a:t>
            </a:r>
            <a:r>
              <a:rPr lang="ko-KR" altLang="en-US">
                <a:solidFill>
                  <a:schemeClr val="tx2"/>
                </a:solidFill>
              </a:rPr>
              <a:t>모델 </a:t>
            </a:r>
            <a:endParaRPr lang="en-US" altLang="ko-KR">
              <a:solidFill>
                <a:schemeClr val="tx2"/>
              </a:solidFill>
            </a:endParaRPr>
          </a:p>
          <a:p>
            <a:pPr algn="ctr"/>
            <a:r>
              <a:rPr lang="ko-KR" altLang="en-US">
                <a:solidFill>
                  <a:schemeClr val="tx2"/>
                </a:solidFill>
              </a:rPr>
              <a:t>비교</a:t>
            </a:r>
            <a:r>
              <a:rPr lang="en-US" altLang="ko-KR">
                <a:solidFill>
                  <a:schemeClr val="tx2"/>
                </a:solidFill>
              </a:rPr>
              <a:t>, </a:t>
            </a:r>
            <a:r>
              <a:rPr lang="ko-KR" altLang="en-US">
                <a:solidFill>
                  <a:schemeClr val="tx2"/>
                </a:solidFill>
              </a:rPr>
              <a:t>전처리 개선</a:t>
            </a:r>
            <a:endParaRPr lang="en-US" altLang="ko-KR">
              <a:solidFill>
                <a:schemeClr val="tx2"/>
              </a:solidFill>
            </a:endParaRPr>
          </a:p>
        </p:txBody>
      </p:sp>
      <p:sp>
        <p:nvSpPr>
          <p:cNvPr id="76" name="사각형: 둥근 모서리 75">
            <a:extLst>
              <a:ext uri="{FF2B5EF4-FFF2-40B4-BE49-F238E27FC236}">
                <a16:creationId xmlns:a16="http://schemas.microsoft.com/office/drawing/2014/main" id="{08CD0C31-17F9-2F1E-C1CB-9FD8A46B625C}"/>
              </a:ext>
            </a:extLst>
          </p:cNvPr>
          <p:cNvSpPr/>
          <p:nvPr/>
        </p:nvSpPr>
        <p:spPr>
          <a:xfrm>
            <a:off x="7501078" y="4910289"/>
            <a:ext cx="1680244" cy="634481"/>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2"/>
                </a:solidFill>
              </a:rPr>
              <a:t>논문 작성</a:t>
            </a:r>
            <a:r>
              <a:rPr lang="en-US" altLang="ko-KR">
                <a:solidFill>
                  <a:schemeClr val="tx2"/>
                </a:solidFill>
              </a:rPr>
              <a:t> </a:t>
            </a:r>
            <a:r>
              <a:rPr lang="ko-KR" altLang="en-US">
                <a:solidFill>
                  <a:schemeClr val="tx2"/>
                </a:solidFill>
              </a:rPr>
              <a:t>및 발표</a:t>
            </a:r>
            <a:endParaRPr lang="en-US" altLang="ko-KR">
              <a:solidFill>
                <a:schemeClr val="tx2"/>
              </a:solidFill>
            </a:endParaRPr>
          </a:p>
        </p:txBody>
      </p:sp>
      <p:sp>
        <p:nvSpPr>
          <p:cNvPr id="77" name="사각형: 둥근 모서리 76">
            <a:extLst>
              <a:ext uri="{FF2B5EF4-FFF2-40B4-BE49-F238E27FC236}">
                <a16:creationId xmlns:a16="http://schemas.microsoft.com/office/drawing/2014/main" id="{37C4CB3A-D79B-7915-4EE1-CA3A1E862254}"/>
              </a:ext>
            </a:extLst>
          </p:cNvPr>
          <p:cNvSpPr/>
          <p:nvPr/>
        </p:nvSpPr>
        <p:spPr>
          <a:xfrm>
            <a:off x="9181322" y="5542221"/>
            <a:ext cx="1912776" cy="634481"/>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a:solidFill>
                  <a:schemeClr val="tx2"/>
                </a:solidFill>
              </a:rPr>
              <a:t>최종 분석 결과</a:t>
            </a:r>
            <a:endParaRPr lang="en-US" altLang="ko-KR">
              <a:solidFill>
                <a:schemeClr val="tx2"/>
              </a:solidFill>
            </a:endParaRPr>
          </a:p>
          <a:p>
            <a:pPr algn="ctr"/>
            <a:r>
              <a:rPr lang="ko-KR" altLang="en-US">
                <a:solidFill>
                  <a:schemeClr val="tx2"/>
                </a:solidFill>
              </a:rPr>
              <a:t>웹페이지 시각화</a:t>
            </a:r>
            <a:endParaRPr lang="en-US" altLang="ko-KR">
              <a:solidFill>
                <a:schemeClr val="tx2"/>
              </a:solidFill>
            </a:endParaRPr>
          </a:p>
        </p:txBody>
      </p:sp>
    </p:spTree>
    <p:extLst>
      <p:ext uri="{BB962C8B-B14F-4D97-AF65-F5344CB8AC3E}">
        <p14:creationId xmlns:p14="http://schemas.microsoft.com/office/powerpoint/2010/main" val="1135354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7AE73-86DA-E149-A0A2-EC29FD56083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DFE7418-6168-3F77-D79A-CABA713B31A4}"/>
              </a:ext>
            </a:extLst>
          </p:cNvPr>
          <p:cNvSpPr>
            <a:spLocks noGrp="1"/>
          </p:cNvSpPr>
          <p:nvPr>
            <p:ph type="title"/>
          </p:nvPr>
        </p:nvSpPr>
        <p:spPr/>
        <p:txBody>
          <a:bodyPr>
            <a:normAutofit/>
          </a:bodyPr>
          <a:lstStyle/>
          <a:p>
            <a:r>
              <a:rPr lang="en-US" altLang="ko-KR" sz="2000" dirty="0">
                <a:latin typeface="Noto Sans CJK KR Bold" panose="020B0800000000000000" pitchFamily="34" charset="-127"/>
                <a:ea typeface="Noto Sans CJK KR Bold" panose="020B0800000000000000" pitchFamily="34" charset="-127"/>
              </a:rPr>
              <a:t>2. </a:t>
            </a:r>
            <a:r>
              <a:rPr lang="ko-KR" altLang="en-US" sz="2000">
                <a:latin typeface="Noto Sans CJK KR Bold" panose="020B0800000000000000" pitchFamily="34" charset="-127"/>
                <a:ea typeface="Noto Sans CJK KR Bold" panose="020B0800000000000000" pitchFamily="34" charset="-127"/>
              </a:rPr>
              <a:t>프로젝트 수행과정 </a:t>
            </a:r>
            <a:r>
              <a:rPr lang="en-US" altLang="ko-KR" sz="2000">
                <a:latin typeface="Noto Sans CJK KR Bold" panose="020B0800000000000000" pitchFamily="34" charset="-127"/>
                <a:ea typeface="Noto Sans CJK KR Bold" panose="020B0800000000000000" pitchFamily="34" charset="-127"/>
              </a:rPr>
              <a:t>– </a:t>
            </a:r>
            <a:r>
              <a:rPr lang="ko-KR" altLang="en-US" sz="2000">
                <a:latin typeface="Noto Sans CJK KR Bold" panose="020B0800000000000000" pitchFamily="34" charset="-127"/>
                <a:ea typeface="Noto Sans CJK KR Bold" panose="020B0800000000000000" pitchFamily="34" charset="-127"/>
              </a:rPr>
              <a:t>모델 비교 분석</a:t>
            </a:r>
            <a:endParaRPr lang="ko-KR" altLang="en-US" sz="2000" dirty="0">
              <a:latin typeface="Noto Sans CJK KR Bold" panose="020B0800000000000000" pitchFamily="34" charset="-127"/>
              <a:ea typeface="Noto Sans CJK KR Bold" panose="020B0800000000000000" pitchFamily="34" charset="-127"/>
            </a:endParaRPr>
          </a:p>
        </p:txBody>
      </p:sp>
      <p:pic>
        <p:nvPicPr>
          <p:cNvPr id="5" name="그림 4" descr="텍스트, 스크린샷, 라인, 그래프이(가) 표시된 사진&#10;&#10;자동 생성된 설명">
            <a:extLst>
              <a:ext uri="{FF2B5EF4-FFF2-40B4-BE49-F238E27FC236}">
                <a16:creationId xmlns:a16="http://schemas.microsoft.com/office/drawing/2014/main" id="{B87ED323-16A4-D99C-1A5B-47076BA08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6962" y="982200"/>
            <a:ext cx="4759696" cy="2446800"/>
          </a:xfrm>
          <a:prstGeom prst="rect">
            <a:avLst/>
          </a:prstGeom>
        </p:spPr>
      </p:pic>
      <p:pic>
        <p:nvPicPr>
          <p:cNvPr id="7" name="그림 6" descr="텍스트, 스크린샷, 번호, 도표이(가) 표시된 사진&#10;&#10;자동 생성된 설명">
            <a:extLst>
              <a:ext uri="{FF2B5EF4-FFF2-40B4-BE49-F238E27FC236}">
                <a16:creationId xmlns:a16="http://schemas.microsoft.com/office/drawing/2014/main" id="{117368A4-238D-4F89-8D67-A31E4A5D2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6658" y="793873"/>
            <a:ext cx="3507507" cy="2635128"/>
          </a:xfrm>
          <a:prstGeom prst="rect">
            <a:avLst/>
          </a:prstGeom>
        </p:spPr>
      </p:pic>
      <p:sp>
        <p:nvSpPr>
          <p:cNvPr id="9" name="TextBox 8">
            <a:extLst>
              <a:ext uri="{FF2B5EF4-FFF2-40B4-BE49-F238E27FC236}">
                <a16:creationId xmlns:a16="http://schemas.microsoft.com/office/drawing/2014/main" id="{C0648705-38CB-FC73-963E-3C539591100B}"/>
              </a:ext>
            </a:extLst>
          </p:cNvPr>
          <p:cNvSpPr txBox="1"/>
          <p:nvPr/>
        </p:nvSpPr>
        <p:spPr>
          <a:xfrm>
            <a:off x="2864410" y="3617327"/>
            <a:ext cx="6289750" cy="2554545"/>
          </a:xfrm>
          <a:prstGeom prst="rect">
            <a:avLst/>
          </a:prstGeom>
          <a:noFill/>
        </p:spPr>
        <p:txBody>
          <a:bodyPr wrap="square">
            <a:spAutoFit/>
          </a:bodyPr>
          <a:lstStyle/>
          <a:p>
            <a:pPr algn="ctr"/>
            <a:r>
              <a:rPr lang="en-US" altLang="ko-KR" sz="1600">
                <a:latin typeface="Noto Sans CJK KR Bold" panose="020B0800000000000000" pitchFamily="34" charset="-127"/>
                <a:ea typeface="Noto Sans CJK KR Bold" panose="020B0800000000000000" pitchFamily="34" charset="-127"/>
              </a:rPr>
              <a:t>MSE, MAE, RMSE, MAPE </a:t>
            </a:r>
            <a:r>
              <a:rPr lang="ko-KR" altLang="en-US" sz="1600">
                <a:latin typeface="Noto Sans CJK KR Bold" panose="020B0800000000000000" pitchFamily="34" charset="-127"/>
                <a:ea typeface="Noto Sans CJK KR Bold" panose="020B0800000000000000" pitchFamily="34" charset="-127"/>
              </a:rPr>
              <a:t>총 네가지 성능 지표를 사용</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en-US" altLang="ko-KR" sz="1600">
                <a:latin typeface="Noto Sans CJK KR Bold" panose="020B0800000000000000" pitchFamily="34" charset="-127"/>
                <a:ea typeface="Noto Sans CJK KR Bold" panose="020B0800000000000000" pitchFamily="34" charset="-127"/>
              </a:rPr>
              <a:t>MSE, MAE, RMSE </a:t>
            </a:r>
            <a:r>
              <a:rPr lang="ko-KR" altLang="en-US" sz="1600">
                <a:latin typeface="Noto Sans CJK KR Bold" panose="020B0800000000000000" pitchFamily="34" charset="-127"/>
                <a:ea typeface="Noto Sans CJK KR Bold" panose="020B0800000000000000" pitchFamily="34" charset="-127"/>
              </a:rPr>
              <a:t>지표에서 </a:t>
            </a:r>
            <a:r>
              <a:rPr lang="en-US" altLang="ko-KR" sz="1600">
                <a:latin typeface="Noto Sans CJK KR Bold" panose="020B0800000000000000" pitchFamily="34" charset="-127"/>
                <a:ea typeface="Noto Sans CJK KR Bold" panose="020B0800000000000000" pitchFamily="34" charset="-127"/>
              </a:rPr>
              <a:t>RF </a:t>
            </a:r>
            <a:r>
              <a:rPr lang="ko-KR" altLang="en-US" sz="1600">
                <a:latin typeface="Noto Sans CJK KR Bold" panose="020B0800000000000000" pitchFamily="34" charset="-127"/>
                <a:ea typeface="Noto Sans CJK KR Bold" panose="020B0800000000000000" pitchFamily="34" charset="-127"/>
              </a:rPr>
              <a:t>모델이 근소하게 앞선 성능을 보임</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en-US" altLang="ko-KR" sz="1600">
                <a:latin typeface="Noto Sans CJK KR Bold" panose="020B0800000000000000" pitchFamily="34" charset="-127"/>
                <a:ea typeface="Noto Sans CJK KR Bold" panose="020B0800000000000000" pitchFamily="34" charset="-127"/>
              </a:rPr>
              <a:t> MAPE </a:t>
            </a:r>
            <a:r>
              <a:rPr lang="ko-KR" altLang="en-US" sz="1600">
                <a:latin typeface="Noto Sans CJK KR Bold" panose="020B0800000000000000" pitchFamily="34" charset="-127"/>
                <a:ea typeface="Noto Sans CJK KR Bold" panose="020B0800000000000000" pitchFamily="34" charset="-127"/>
              </a:rPr>
              <a:t>지표에선 차이가 크게 나타남</a:t>
            </a: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데이터 특성상 데이터의 절댓값이 작음</a:t>
            </a:r>
            <a:endParaRPr lang="en-US" altLang="ko-KR" sz="1600">
              <a:latin typeface="Noto Sans CJK KR Bold" panose="020B0800000000000000" pitchFamily="34" charset="-127"/>
              <a:ea typeface="Noto Sans CJK KR Bold" panose="020B0800000000000000" pitchFamily="34" charset="-127"/>
            </a:endParaRPr>
          </a:p>
          <a:p>
            <a:pPr marL="285750" indent="-285750" algn="ctr">
              <a:buFont typeface="Wingdings" panose="05000000000000000000" pitchFamily="2" charset="2"/>
              <a:buChar char="è"/>
            </a:pPr>
            <a:r>
              <a:rPr lang="ko-KR" altLang="en-US" sz="1600">
                <a:latin typeface="Noto Sans CJK KR Bold" panose="020B0800000000000000" pitchFamily="34" charset="-127"/>
                <a:ea typeface="Noto Sans CJK KR Bold" panose="020B0800000000000000" pitchFamily="34" charset="-127"/>
              </a:rPr>
              <a:t>약간의 오차가 생기더라도 비율상 큰 차이가 나기 때문</a:t>
            </a:r>
            <a:endParaRPr lang="en-US" altLang="ko-KR" sz="1600">
              <a:latin typeface="Noto Sans CJK KR Bold" panose="020B0800000000000000" pitchFamily="34" charset="-127"/>
              <a:ea typeface="Noto Sans CJK KR Bold" panose="020B0800000000000000" pitchFamily="34" charset="-127"/>
            </a:endParaRPr>
          </a:p>
          <a:p>
            <a:pPr marL="285750" indent="-285750" algn="ctr">
              <a:buFont typeface="Wingdings" panose="05000000000000000000" pitchFamily="2" charset="2"/>
              <a:buChar char="è"/>
            </a:pP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네가지 지표에서 </a:t>
            </a:r>
            <a:r>
              <a:rPr lang="en-US" altLang="ko-KR" sz="1600">
                <a:latin typeface="Noto Sans CJK KR Bold" panose="020B0800000000000000" pitchFamily="34" charset="-127"/>
                <a:ea typeface="Noto Sans CJK KR Bold" panose="020B0800000000000000" pitchFamily="34" charset="-127"/>
              </a:rPr>
              <a:t>RF </a:t>
            </a:r>
            <a:r>
              <a:rPr lang="ko-KR" altLang="en-US" sz="1600">
                <a:latin typeface="Noto Sans CJK KR Bold" panose="020B0800000000000000" pitchFamily="34" charset="-127"/>
                <a:ea typeface="Noto Sans CJK KR Bold" panose="020B0800000000000000" pitchFamily="34" charset="-127"/>
              </a:rPr>
              <a:t>모델이 앞서기 때문에 이후 개발할 최적화 </a:t>
            </a: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모델에 </a:t>
            </a:r>
            <a:r>
              <a:rPr lang="en-US" altLang="ko-KR" sz="1600">
                <a:latin typeface="Noto Sans CJK KR Bold" panose="020B0800000000000000" pitchFamily="34" charset="-127"/>
                <a:ea typeface="Noto Sans CJK KR Bold" panose="020B0800000000000000" pitchFamily="34" charset="-127"/>
              </a:rPr>
              <a:t>RF </a:t>
            </a:r>
            <a:r>
              <a:rPr lang="ko-KR" altLang="en-US" sz="1600">
                <a:latin typeface="Noto Sans CJK KR Bold" panose="020B0800000000000000" pitchFamily="34" charset="-127"/>
                <a:ea typeface="Noto Sans CJK KR Bold" panose="020B0800000000000000" pitchFamily="34" charset="-127"/>
              </a:rPr>
              <a:t>모델을 사용하기로 함</a:t>
            </a:r>
            <a:endParaRPr lang="en-US" altLang="ko-KR" sz="1600">
              <a:latin typeface="Noto Sans CJK KR Bold" panose="020B0800000000000000" pitchFamily="34" charset="-127"/>
              <a:ea typeface="Noto Sans CJK KR Bold" panose="020B0800000000000000" pitchFamily="34" charset="-127"/>
            </a:endParaRPr>
          </a:p>
        </p:txBody>
      </p:sp>
    </p:spTree>
    <p:extLst>
      <p:ext uri="{BB962C8B-B14F-4D97-AF65-F5344CB8AC3E}">
        <p14:creationId xmlns:p14="http://schemas.microsoft.com/office/powerpoint/2010/main" val="2111658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9CCAD-E01D-1F2B-E952-31FA6939F0E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AAFE420-77A3-2D1D-DE2E-FF04554D9C10}"/>
              </a:ext>
            </a:extLst>
          </p:cNvPr>
          <p:cNvSpPr>
            <a:spLocks noGrp="1"/>
          </p:cNvSpPr>
          <p:nvPr>
            <p:ph type="title"/>
          </p:nvPr>
        </p:nvSpPr>
        <p:spPr/>
        <p:txBody>
          <a:bodyPr>
            <a:normAutofit/>
          </a:bodyPr>
          <a:lstStyle/>
          <a:p>
            <a:r>
              <a:rPr lang="en-US" altLang="ko-KR" sz="2000" dirty="0">
                <a:latin typeface="Noto Sans CJK KR Bold" panose="020B0800000000000000" pitchFamily="34" charset="-127"/>
                <a:ea typeface="Noto Sans CJK KR Bold" panose="020B0800000000000000" pitchFamily="34" charset="-127"/>
              </a:rPr>
              <a:t>2. </a:t>
            </a:r>
            <a:r>
              <a:rPr lang="ko-KR" altLang="en-US" sz="2000">
                <a:latin typeface="Noto Sans CJK KR Bold" panose="020B0800000000000000" pitchFamily="34" charset="-127"/>
                <a:ea typeface="Noto Sans CJK KR Bold" panose="020B0800000000000000" pitchFamily="34" charset="-127"/>
              </a:rPr>
              <a:t>프로젝트 수행과정 </a:t>
            </a:r>
            <a:r>
              <a:rPr lang="en-US" altLang="ko-KR" sz="2000">
                <a:latin typeface="Noto Sans CJK KR Bold" panose="020B0800000000000000" pitchFamily="34" charset="-127"/>
                <a:ea typeface="Noto Sans CJK KR Bold" panose="020B0800000000000000" pitchFamily="34" charset="-127"/>
              </a:rPr>
              <a:t>– </a:t>
            </a:r>
            <a:r>
              <a:rPr lang="ko-KR" altLang="en-US" sz="2000">
                <a:latin typeface="Noto Sans CJK KR Bold" panose="020B0800000000000000" pitchFamily="34" charset="-127"/>
                <a:ea typeface="Noto Sans CJK KR Bold" panose="020B0800000000000000" pitchFamily="34" charset="-127"/>
              </a:rPr>
              <a:t>모델 비교 분석</a:t>
            </a:r>
            <a:endParaRPr lang="ko-KR" altLang="en-US" sz="2000" dirty="0">
              <a:latin typeface="Noto Sans CJK KR Bold" panose="020B0800000000000000" pitchFamily="34" charset="-127"/>
              <a:ea typeface="Noto Sans CJK KR Bold" panose="020B0800000000000000" pitchFamily="34" charset="-127"/>
            </a:endParaRPr>
          </a:p>
        </p:txBody>
      </p:sp>
      <p:pic>
        <p:nvPicPr>
          <p:cNvPr id="11" name="그림 10">
            <a:extLst>
              <a:ext uri="{FF2B5EF4-FFF2-40B4-BE49-F238E27FC236}">
                <a16:creationId xmlns:a16="http://schemas.microsoft.com/office/drawing/2014/main" id="{A8B74C94-13EA-3DF2-451B-0B8F83C92C83}"/>
              </a:ext>
            </a:extLst>
          </p:cNvPr>
          <p:cNvPicPr>
            <a:picLocks noChangeAspect="1"/>
          </p:cNvPicPr>
          <p:nvPr/>
        </p:nvPicPr>
        <p:blipFill>
          <a:blip r:embed="rId2"/>
          <a:stretch>
            <a:fillRect/>
          </a:stretch>
        </p:blipFill>
        <p:spPr>
          <a:xfrm>
            <a:off x="481013" y="933399"/>
            <a:ext cx="5523548" cy="2609513"/>
          </a:xfrm>
          <a:prstGeom prst="rect">
            <a:avLst/>
          </a:prstGeom>
        </p:spPr>
      </p:pic>
      <p:pic>
        <p:nvPicPr>
          <p:cNvPr id="13" name="그림 12">
            <a:extLst>
              <a:ext uri="{FF2B5EF4-FFF2-40B4-BE49-F238E27FC236}">
                <a16:creationId xmlns:a16="http://schemas.microsoft.com/office/drawing/2014/main" id="{88A24A71-4211-4354-02B8-C6302BAAF1DE}"/>
              </a:ext>
            </a:extLst>
          </p:cNvPr>
          <p:cNvPicPr>
            <a:picLocks noChangeAspect="1"/>
          </p:cNvPicPr>
          <p:nvPr/>
        </p:nvPicPr>
        <p:blipFill>
          <a:blip r:embed="rId3"/>
          <a:stretch>
            <a:fillRect/>
          </a:stretch>
        </p:blipFill>
        <p:spPr>
          <a:xfrm>
            <a:off x="6188448" y="933399"/>
            <a:ext cx="5584452" cy="2609513"/>
          </a:xfrm>
          <a:prstGeom prst="rect">
            <a:avLst/>
          </a:prstGeom>
        </p:spPr>
      </p:pic>
      <p:sp>
        <p:nvSpPr>
          <p:cNvPr id="14" name="TextBox 13">
            <a:extLst>
              <a:ext uri="{FF2B5EF4-FFF2-40B4-BE49-F238E27FC236}">
                <a16:creationId xmlns:a16="http://schemas.microsoft.com/office/drawing/2014/main" id="{E0A56A14-DFC6-11C8-4632-E1CC40C9E151}"/>
              </a:ext>
            </a:extLst>
          </p:cNvPr>
          <p:cNvSpPr txBox="1"/>
          <p:nvPr/>
        </p:nvSpPr>
        <p:spPr>
          <a:xfrm>
            <a:off x="2864409" y="3790047"/>
            <a:ext cx="6391557" cy="2308324"/>
          </a:xfrm>
          <a:prstGeom prst="rect">
            <a:avLst/>
          </a:prstGeom>
          <a:noFill/>
        </p:spPr>
        <p:txBody>
          <a:bodyPr wrap="square">
            <a:spAutoFit/>
          </a:bodyPr>
          <a:lstStyle/>
          <a:p>
            <a:pPr algn="ctr"/>
            <a:r>
              <a:rPr lang="ko-KR" altLang="en-US" sz="1600">
                <a:latin typeface="Noto Sans CJK KR Bold" panose="020B0800000000000000" pitchFamily="34" charset="-127"/>
                <a:ea typeface="Noto Sans CJK KR Bold" panose="020B0800000000000000" pitchFamily="34" charset="-127"/>
              </a:rPr>
              <a:t>좌측의 그래프는 </a:t>
            </a:r>
            <a:r>
              <a:rPr lang="en-US" altLang="ko-KR" sz="1600">
                <a:latin typeface="Noto Sans CJK KR Bold" panose="020B0800000000000000" pitchFamily="34" charset="-127"/>
                <a:ea typeface="Noto Sans CJK KR Bold" panose="020B0800000000000000" pitchFamily="34" charset="-127"/>
              </a:rPr>
              <a:t>RF </a:t>
            </a:r>
            <a:r>
              <a:rPr lang="ko-KR" altLang="en-US" sz="1600">
                <a:latin typeface="Noto Sans CJK KR Bold" panose="020B0800000000000000" pitchFamily="34" charset="-127"/>
                <a:ea typeface="Noto Sans CJK KR Bold" panose="020B0800000000000000" pitchFamily="34" charset="-127"/>
              </a:rPr>
              <a:t>모델의 피처 중요도 그래프이고</a:t>
            </a:r>
            <a:r>
              <a:rPr lang="en-US" altLang="ko-KR" sz="1600">
                <a:latin typeface="Noto Sans CJK KR Bold" panose="020B0800000000000000" pitchFamily="34" charset="-127"/>
                <a:ea typeface="Noto Sans CJK KR Bold" panose="020B0800000000000000" pitchFamily="34" charset="-127"/>
              </a:rPr>
              <a:t>,</a:t>
            </a:r>
          </a:p>
          <a:p>
            <a:pPr algn="ctr"/>
            <a:r>
              <a:rPr lang="ko-KR" altLang="en-US" sz="1600">
                <a:latin typeface="Noto Sans CJK KR Bold" panose="020B0800000000000000" pitchFamily="34" charset="-127"/>
                <a:ea typeface="Noto Sans CJK KR Bold" panose="020B0800000000000000" pitchFamily="34" charset="-127"/>
              </a:rPr>
              <a:t>우측의 그래프는 좌측 그래프에서 중요도가 높은 인자를 골라</a:t>
            </a: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재학습한 모델의 중요도 그래프임</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이후 최적화 모델의 손실함수에 </a:t>
            </a:r>
            <a:r>
              <a:rPr lang="en-US" altLang="ko-KR" sz="1600">
                <a:latin typeface="Noto Sans CJK KR Bold" panose="020B0800000000000000" pitchFamily="34" charset="-127"/>
                <a:ea typeface="Noto Sans CJK KR Bold" panose="020B0800000000000000" pitchFamily="34" charset="-127"/>
              </a:rPr>
              <a:t>RF </a:t>
            </a:r>
            <a:r>
              <a:rPr lang="ko-KR" altLang="en-US" sz="1600">
                <a:latin typeface="Noto Sans CJK KR Bold" panose="020B0800000000000000" pitchFamily="34" charset="-127"/>
                <a:ea typeface="Noto Sans CJK KR Bold" panose="020B0800000000000000" pitchFamily="34" charset="-127"/>
              </a:rPr>
              <a:t>모델의 예측값을 넣게</a:t>
            </a: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되는데 이때 최적화 모델의 연산 부담을 줄여주기 위해</a:t>
            </a: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주요 인자들을 골라 재학습하였음</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고른 인자는 총 </a:t>
            </a:r>
            <a:r>
              <a:rPr lang="en-US" altLang="ko-KR" sz="1600">
                <a:latin typeface="Noto Sans CJK KR Bold" panose="020B0800000000000000" pitchFamily="34" charset="-127"/>
                <a:ea typeface="Noto Sans CJK KR Bold" panose="020B0800000000000000" pitchFamily="34" charset="-127"/>
              </a:rPr>
              <a:t>16</a:t>
            </a:r>
            <a:r>
              <a:rPr lang="ko-KR" altLang="en-US" sz="1600">
                <a:latin typeface="Noto Sans CJK KR Bold" panose="020B0800000000000000" pitchFamily="34" charset="-127"/>
                <a:ea typeface="Noto Sans CJK KR Bold" panose="020B0800000000000000" pitchFamily="34" charset="-127"/>
              </a:rPr>
              <a:t>개로 피처 중요도가 </a:t>
            </a:r>
            <a:r>
              <a:rPr lang="en-US" altLang="ko-KR" sz="1600">
                <a:latin typeface="Noto Sans CJK KR Bold" panose="020B0800000000000000" pitchFamily="34" charset="-127"/>
                <a:ea typeface="Noto Sans CJK KR Bold" panose="020B0800000000000000" pitchFamily="34" charset="-127"/>
              </a:rPr>
              <a:t>0.02 </a:t>
            </a:r>
            <a:r>
              <a:rPr lang="ko-KR" altLang="en-US" sz="1600">
                <a:latin typeface="Noto Sans CJK KR Bold" panose="020B0800000000000000" pitchFamily="34" charset="-127"/>
                <a:ea typeface="Noto Sans CJK KR Bold" panose="020B0800000000000000" pitchFamily="34" charset="-127"/>
              </a:rPr>
              <a:t>이상인 인자들을</a:t>
            </a:r>
            <a:r>
              <a:rPr lang="en-US" altLang="ko-KR" sz="1600">
                <a:latin typeface="Noto Sans CJK KR Bold" panose="020B0800000000000000" pitchFamily="34" charset="-127"/>
                <a:ea typeface="Noto Sans CJK KR Bold" panose="020B0800000000000000" pitchFamily="34" charset="-127"/>
              </a:rPr>
              <a:t> </a:t>
            </a:r>
            <a:r>
              <a:rPr lang="ko-KR" altLang="en-US" sz="1600">
                <a:latin typeface="Noto Sans CJK KR Bold" panose="020B0800000000000000" pitchFamily="34" charset="-127"/>
                <a:ea typeface="Noto Sans CJK KR Bold" panose="020B0800000000000000" pitchFamily="34" charset="-127"/>
              </a:rPr>
              <a:t>선별함</a:t>
            </a:r>
            <a:endParaRPr lang="en-US" altLang="ko-KR" sz="1600">
              <a:latin typeface="Noto Sans CJK KR Bold" panose="020B0800000000000000" pitchFamily="34" charset="-127"/>
              <a:ea typeface="Noto Sans CJK KR Bold" panose="020B0800000000000000" pitchFamily="34" charset="-127"/>
            </a:endParaRPr>
          </a:p>
        </p:txBody>
      </p:sp>
    </p:spTree>
    <p:extLst>
      <p:ext uri="{BB962C8B-B14F-4D97-AF65-F5344CB8AC3E}">
        <p14:creationId xmlns:p14="http://schemas.microsoft.com/office/powerpoint/2010/main" val="3895332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A66A1-ACEE-304A-25BA-E5905160546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8DB2722-F72D-6DAB-3062-EF59FDCB23F7}"/>
              </a:ext>
            </a:extLst>
          </p:cNvPr>
          <p:cNvSpPr>
            <a:spLocks noGrp="1"/>
          </p:cNvSpPr>
          <p:nvPr>
            <p:ph type="title"/>
          </p:nvPr>
        </p:nvSpPr>
        <p:spPr/>
        <p:txBody>
          <a:bodyPr>
            <a:normAutofit/>
          </a:bodyPr>
          <a:lstStyle/>
          <a:p>
            <a:r>
              <a:rPr lang="en-US" altLang="ko-KR" sz="2000" dirty="0">
                <a:latin typeface="Noto Sans CJK KR Bold" panose="020B0800000000000000" pitchFamily="34" charset="-127"/>
                <a:ea typeface="Noto Sans CJK KR Bold" panose="020B0800000000000000" pitchFamily="34" charset="-127"/>
              </a:rPr>
              <a:t>2. </a:t>
            </a:r>
            <a:r>
              <a:rPr lang="ko-KR" altLang="en-US" sz="2000">
                <a:latin typeface="Noto Sans CJK KR Bold" panose="020B0800000000000000" pitchFamily="34" charset="-127"/>
                <a:ea typeface="Noto Sans CJK KR Bold" panose="020B0800000000000000" pitchFamily="34" charset="-127"/>
              </a:rPr>
              <a:t>프로젝트 수행과정 </a:t>
            </a:r>
            <a:r>
              <a:rPr lang="en-US" altLang="ko-KR" sz="2000">
                <a:latin typeface="Noto Sans CJK KR Bold" panose="020B0800000000000000" pitchFamily="34" charset="-127"/>
                <a:ea typeface="Noto Sans CJK KR Bold" panose="020B0800000000000000" pitchFamily="34" charset="-127"/>
              </a:rPr>
              <a:t>– </a:t>
            </a:r>
            <a:r>
              <a:rPr lang="ko-KR" altLang="en-US" sz="2000">
                <a:latin typeface="Noto Sans CJK KR Bold" panose="020B0800000000000000" pitchFamily="34" charset="-127"/>
                <a:ea typeface="Noto Sans CJK KR Bold" panose="020B0800000000000000" pitchFamily="34" charset="-127"/>
              </a:rPr>
              <a:t>최적화 모델 결과</a:t>
            </a:r>
            <a:endParaRPr lang="ko-KR" altLang="en-US" sz="2000" dirty="0">
              <a:latin typeface="Noto Sans CJK KR Bold" panose="020B0800000000000000" pitchFamily="34" charset="-127"/>
              <a:ea typeface="Noto Sans CJK KR Bold" panose="020B0800000000000000" pitchFamily="34" charset="-127"/>
            </a:endParaRPr>
          </a:p>
        </p:txBody>
      </p:sp>
      <p:pic>
        <p:nvPicPr>
          <p:cNvPr id="4" name="그림 3">
            <a:extLst>
              <a:ext uri="{FF2B5EF4-FFF2-40B4-BE49-F238E27FC236}">
                <a16:creationId xmlns:a16="http://schemas.microsoft.com/office/drawing/2014/main" id="{59E8E72A-7855-5B6F-1026-AF93655BF28B}"/>
              </a:ext>
            </a:extLst>
          </p:cNvPr>
          <p:cNvPicPr>
            <a:picLocks noChangeAspect="1"/>
          </p:cNvPicPr>
          <p:nvPr/>
        </p:nvPicPr>
        <p:blipFill>
          <a:blip r:embed="rId2"/>
          <a:stretch>
            <a:fillRect/>
          </a:stretch>
        </p:blipFill>
        <p:spPr>
          <a:xfrm>
            <a:off x="758507" y="1577340"/>
            <a:ext cx="5534025" cy="4191000"/>
          </a:xfrm>
          <a:prstGeom prst="rect">
            <a:avLst/>
          </a:prstGeom>
        </p:spPr>
      </p:pic>
      <p:sp>
        <p:nvSpPr>
          <p:cNvPr id="5" name="TextBox 4">
            <a:extLst>
              <a:ext uri="{FF2B5EF4-FFF2-40B4-BE49-F238E27FC236}">
                <a16:creationId xmlns:a16="http://schemas.microsoft.com/office/drawing/2014/main" id="{D282DD3B-CC06-F4FE-6B3D-DADE840A5EF3}"/>
              </a:ext>
            </a:extLst>
          </p:cNvPr>
          <p:cNvSpPr txBox="1"/>
          <p:nvPr/>
        </p:nvSpPr>
        <p:spPr>
          <a:xfrm>
            <a:off x="1412239" y="1238786"/>
            <a:ext cx="4880293" cy="338554"/>
          </a:xfrm>
          <a:prstGeom prst="rect">
            <a:avLst/>
          </a:prstGeom>
          <a:noFill/>
        </p:spPr>
        <p:txBody>
          <a:bodyPr wrap="square">
            <a:spAutoFit/>
          </a:bodyPr>
          <a:lstStyle/>
          <a:p>
            <a:pPr algn="ctr"/>
            <a:r>
              <a:rPr lang="en-US" altLang="ko-KR" sz="1600">
                <a:latin typeface="Noto Sans CJK KR Bold" panose="020B0800000000000000" pitchFamily="34" charset="-127"/>
                <a:ea typeface="Noto Sans CJK KR Bold" panose="020B0800000000000000" pitchFamily="34" charset="-127"/>
              </a:rPr>
              <a:t>DE</a:t>
            </a:r>
            <a:r>
              <a:rPr lang="ko-KR" altLang="en-US" sz="1600">
                <a:latin typeface="Noto Sans CJK KR Bold" panose="020B0800000000000000" pitchFamily="34" charset="-127"/>
                <a:ea typeface="Noto Sans CJK KR Bold" panose="020B0800000000000000" pitchFamily="34" charset="-127"/>
              </a:rPr>
              <a:t> 모델의 박스플롯</a:t>
            </a:r>
            <a:endParaRPr lang="en-US" altLang="ko-KR" sz="1600">
              <a:latin typeface="Noto Sans CJK KR Bold" panose="020B0800000000000000" pitchFamily="34" charset="-127"/>
              <a:ea typeface="Noto Sans CJK KR Bold" panose="020B0800000000000000" pitchFamily="34" charset="-127"/>
            </a:endParaRPr>
          </a:p>
        </p:txBody>
      </p:sp>
      <p:sp>
        <p:nvSpPr>
          <p:cNvPr id="6" name="TextBox 5">
            <a:extLst>
              <a:ext uri="{FF2B5EF4-FFF2-40B4-BE49-F238E27FC236}">
                <a16:creationId xmlns:a16="http://schemas.microsoft.com/office/drawing/2014/main" id="{805766D7-96B8-227F-D78A-A8B7ACFFDC5B}"/>
              </a:ext>
            </a:extLst>
          </p:cNvPr>
          <p:cNvSpPr txBox="1"/>
          <p:nvPr/>
        </p:nvSpPr>
        <p:spPr>
          <a:xfrm>
            <a:off x="6553201" y="2026235"/>
            <a:ext cx="4762500" cy="3293209"/>
          </a:xfrm>
          <a:prstGeom prst="rect">
            <a:avLst/>
          </a:prstGeom>
          <a:noFill/>
        </p:spPr>
        <p:txBody>
          <a:bodyPr wrap="square">
            <a:spAutoFit/>
          </a:bodyPr>
          <a:lstStyle/>
          <a:p>
            <a:pPr algn="ctr"/>
            <a:r>
              <a:rPr lang="ko-KR" altLang="en-US" sz="1600">
                <a:latin typeface="Noto Sans CJK KR Bold" panose="020B0800000000000000" pitchFamily="34" charset="-127"/>
                <a:ea typeface="Noto Sans CJK KR Bold" panose="020B0800000000000000" pitchFamily="34" charset="-127"/>
              </a:rPr>
              <a:t>최적화를 위해 사용한 </a:t>
            </a:r>
            <a:r>
              <a:rPr lang="en-US" altLang="ko-KR" sz="1600">
                <a:latin typeface="Noto Sans CJK KR Bold" panose="020B0800000000000000" pitchFamily="34" charset="-127"/>
                <a:ea typeface="Noto Sans CJK KR Bold" panose="020B0800000000000000" pitchFamily="34" charset="-127"/>
              </a:rPr>
              <a:t>DE </a:t>
            </a:r>
            <a:r>
              <a:rPr lang="ko-KR" altLang="en-US" sz="1600">
                <a:latin typeface="Noto Sans CJK KR Bold" panose="020B0800000000000000" pitchFamily="34" charset="-127"/>
                <a:ea typeface="Noto Sans CJK KR Bold" panose="020B0800000000000000" pitchFamily="34" charset="-127"/>
              </a:rPr>
              <a:t>모델에 </a:t>
            </a: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앞서 재학습한 </a:t>
            </a:r>
            <a:r>
              <a:rPr lang="en-US" altLang="ko-KR" sz="1600">
                <a:latin typeface="Noto Sans CJK KR Bold" panose="020B0800000000000000" pitchFamily="34" charset="-127"/>
                <a:ea typeface="Noto Sans CJK KR Bold" panose="020B0800000000000000" pitchFamily="34" charset="-127"/>
              </a:rPr>
              <a:t>RF </a:t>
            </a:r>
            <a:r>
              <a:rPr lang="ko-KR" altLang="en-US" sz="1600">
                <a:latin typeface="Noto Sans CJK KR Bold" panose="020B0800000000000000" pitchFamily="34" charset="-127"/>
                <a:ea typeface="Noto Sans CJK KR Bold" panose="020B0800000000000000" pitchFamily="34" charset="-127"/>
              </a:rPr>
              <a:t>모델의 예측값을 사용함</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이때 </a:t>
            </a:r>
            <a:r>
              <a:rPr lang="en-US" altLang="ko-KR" sz="1600">
                <a:latin typeface="Noto Sans CJK KR Bold" panose="020B0800000000000000" pitchFamily="34" charset="-127"/>
                <a:ea typeface="Noto Sans CJK KR Bold" panose="020B0800000000000000" pitchFamily="34" charset="-127"/>
              </a:rPr>
              <a:t>RF </a:t>
            </a:r>
            <a:r>
              <a:rPr lang="ko-KR" altLang="en-US" sz="1600">
                <a:latin typeface="Noto Sans CJK KR Bold" panose="020B0800000000000000" pitchFamily="34" charset="-127"/>
                <a:ea typeface="Noto Sans CJK KR Bold" panose="020B0800000000000000" pitchFamily="34" charset="-127"/>
              </a:rPr>
              <a:t>모델의 결과값은 최적 인자의 조합이고</a:t>
            </a:r>
            <a:endParaRPr lang="en-US" altLang="ko-KR" sz="1600">
              <a:latin typeface="Noto Sans CJK KR Bold" panose="020B0800000000000000" pitchFamily="34" charset="-127"/>
              <a:ea typeface="Noto Sans CJK KR Bold" panose="020B0800000000000000" pitchFamily="34" charset="-127"/>
            </a:endParaRPr>
          </a:p>
          <a:p>
            <a:pPr algn="ctr"/>
            <a:r>
              <a:rPr lang="en-US" altLang="ko-KR" sz="1600">
                <a:latin typeface="Noto Sans CJK KR Bold" panose="020B0800000000000000" pitchFamily="34" charset="-127"/>
                <a:ea typeface="Noto Sans CJK KR Bold" panose="020B0800000000000000" pitchFamily="34" charset="-127"/>
              </a:rPr>
              <a:t>.fun</a:t>
            </a:r>
            <a:r>
              <a:rPr lang="ko-KR" altLang="en-US" sz="1600">
                <a:latin typeface="Noto Sans CJK KR Bold" panose="020B0800000000000000" pitchFamily="34" charset="-127"/>
                <a:ea typeface="Noto Sans CJK KR Bold" panose="020B0800000000000000" pitchFamily="34" charset="-127"/>
              </a:rPr>
              <a:t>을 통해 해당 인자값을 손실 함수에 적용함</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ko-KR" altLang="en-US" sz="1600">
                <a:latin typeface="Noto Sans CJK KR Bold" panose="020B0800000000000000" pitchFamily="34" charset="-127"/>
                <a:ea typeface="Noto Sans CJK KR Bold" panose="020B0800000000000000" pitchFamily="34" charset="-127"/>
              </a:rPr>
              <a:t>따라서 </a:t>
            </a:r>
            <a:r>
              <a:rPr lang="en-US" altLang="ko-KR" sz="1600">
                <a:latin typeface="Noto Sans CJK KR Bold" panose="020B0800000000000000" pitchFamily="34" charset="-127"/>
                <a:ea typeface="Noto Sans CJK KR Bold" panose="020B0800000000000000" pitchFamily="34" charset="-127"/>
              </a:rPr>
              <a:t>DE </a:t>
            </a:r>
            <a:r>
              <a:rPr lang="ko-KR" altLang="en-US" sz="1600">
                <a:latin typeface="Noto Sans CJK KR Bold" panose="020B0800000000000000" pitchFamily="34" charset="-127"/>
                <a:ea typeface="Noto Sans CJK KR Bold" panose="020B0800000000000000" pitchFamily="34" charset="-127"/>
              </a:rPr>
              <a:t>모델의 신뢰도는 </a:t>
            </a:r>
            <a:r>
              <a:rPr lang="en-US" altLang="ko-KR" sz="1600">
                <a:latin typeface="Noto Sans CJK KR Bold" panose="020B0800000000000000" pitchFamily="34" charset="-127"/>
                <a:ea typeface="Noto Sans CJK KR Bold" panose="020B0800000000000000" pitchFamily="34" charset="-127"/>
              </a:rPr>
              <a:t>RF </a:t>
            </a:r>
            <a:r>
              <a:rPr lang="ko-KR" altLang="en-US" sz="1600">
                <a:latin typeface="Noto Sans CJK KR Bold" panose="020B0800000000000000" pitchFamily="34" charset="-127"/>
                <a:ea typeface="Noto Sans CJK KR Bold" panose="020B0800000000000000" pitchFamily="34" charset="-127"/>
              </a:rPr>
              <a:t>모델의 정확성에 달려있음</a:t>
            </a:r>
            <a:endParaRPr lang="en-US" altLang="ko-KR" sz="1600">
              <a:latin typeface="Noto Sans CJK KR Bold" panose="020B0800000000000000" pitchFamily="34" charset="-127"/>
              <a:ea typeface="Noto Sans CJK KR Bold" panose="020B0800000000000000" pitchFamily="34" charset="-127"/>
            </a:endParaRPr>
          </a:p>
          <a:p>
            <a:pPr algn="ctr"/>
            <a:endParaRPr lang="en-US" altLang="ko-KR" sz="1600">
              <a:latin typeface="Noto Sans CJK KR Bold" panose="020B0800000000000000" pitchFamily="34" charset="-127"/>
              <a:ea typeface="Noto Sans CJK KR Bold" panose="020B0800000000000000" pitchFamily="34" charset="-127"/>
            </a:endParaRPr>
          </a:p>
          <a:p>
            <a:pPr algn="ctr"/>
            <a:r>
              <a:rPr lang="en-US" altLang="ko-KR" sz="1600">
                <a:latin typeface="Noto Sans CJK KR Bold" panose="020B0800000000000000" pitchFamily="34" charset="-127"/>
                <a:ea typeface="Noto Sans CJK KR Bold" panose="020B0800000000000000" pitchFamily="34" charset="-127"/>
              </a:rPr>
              <a:t>RF </a:t>
            </a:r>
            <a:r>
              <a:rPr lang="ko-KR" altLang="en-US" sz="1600">
                <a:latin typeface="Noto Sans CJK KR Bold" panose="020B0800000000000000" pitchFamily="34" charset="-127"/>
                <a:ea typeface="Noto Sans CJK KR Bold" panose="020B0800000000000000" pitchFamily="34" charset="-127"/>
              </a:rPr>
              <a:t>모델의 성능지표는 다음과 같음</a:t>
            </a:r>
            <a:endParaRPr lang="en-US" altLang="ko-KR" sz="1600">
              <a:latin typeface="Noto Sans CJK KR Bold" panose="020B0800000000000000" pitchFamily="34" charset="-127"/>
              <a:ea typeface="Noto Sans CJK KR Bold" panose="020B0800000000000000" pitchFamily="34" charset="-127"/>
            </a:endParaRPr>
          </a:p>
          <a:p>
            <a:pPr algn="ctr"/>
            <a:r>
              <a:rPr lang="en-US" altLang="ko-KR" sz="1600">
                <a:latin typeface="Noto Sans CJK KR Bold" panose="020B0800000000000000" pitchFamily="34" charset="-127"/>
                <a:ea typeface="Noto Sans CJK KR Bold" panose="020B0800000000000000" pitchFamily="34" charset="-127"/>
              </a:rPr>
              <a:t>MAE : 0.2691</a:t>
            </a:r>
          </a:p>
          <a:p>
            <a:pPr algn="ctr"/>
            <a:r>
              <a:rPr lang="en-US" altLang="ko-KR" sz="1600">
                <a:latin typeface="Noto Sans CJK KR Bold" panose="020B0800000000000000" pitchFamily="34" charset="-127"/>
                <a:ea typeface="Noto Sans CJK KR Bold" panose="020B0800000000000000" pitchFamily="34" charset="-127"/>
              </a:rPr>
              <a:t>RMSE: 0.3813</a:t>
            </a:r>
          </a:p>
          <a:p>
            <a:pPr algn="ctr"/>
            <a:r>
              <a:rPr lang="en-US" altLang="ko-KR" sz="1600">
                <a:latin typeface="Noto Sans CJK KR Bold" panose="020B0800000000000000" pitchFamily="34" charset="-127"/>
                <a:ea typeface="Noto Sans CJK KR Bold" panose="020B0800000000000000" pitchFamily="34" charset="-127"/>
              </a:rPr>
              <a:t>MSE : 0.1454</a:t>
            </a:r>
          </a:p>
        </p:txBody>
      </p:sp>
    </p:spTree>
    <p:extLst>
      <p:ext uri="{BB962C8B-B14F-4D97-AF65-F5344CB8AC3E}">
        <p14:creationId xmlns:p14="http://schemas.microsoft.com/office/powerpoint/2010/main" val="25481328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TotalTime>
  <Words>1155</Words>
  <Application>Microsoft Office PowerPoint</Application>
  <PresentationFormat>와이드스크린</PresentationFormat>
  <Paragraphs>182</Paragraphs>
  <Slides>15</Slides>
  <Notes>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15</vt:i4>
      </vt:variant>
    </vt:vector>
  </HeadingPairs>
  <TitlesOfParts>
    <vt:vector size="22" baseType="lpstr">
      <vt:lpstr>Noto Sans CJK KR Medium</vt:lpstr>
      <vt:lpstr>Wingdings</vt:lpstr>
      <vt:lpstr>맑은 고딕</vt:lpstr>
      <vt:lpstr>Noto Sans KR Medium</vt:lpstr>
      <vt:lpstr>Noto Sans CJK KR Bold</vt:lpstr>
      <vt:lpstr>Arial</vt:lpstr>
      <vt:lpstr>Office 테마</vt:lpstr>
      <vt:lpstr>WE-Meet 프로젝트 결과보고서</vt:lpstr>
      <vt:lpstr>1. 프로젝트 개요</vt:lpstr>
      <vt:lpstr>1. 프로젝트 개요</vt:lpstr>
      <vt:lpstr>1. 프로젝트 개요</vt:lpstr>
      <vt:lpstr>2. 프로젝트 수행과정 – 업무 분담</vt:lpstr>
      <vt:lpstr>2. 프로젝트 수행과정 – 프로젝트 수행 일정</vt:lpstr>
      <vt:lpstr>2. 프로젝트 수행과정 – 모델 비교 분석</vt:lpstr>
      <vt:lpstr>2. 프로젝트 수행과정 – 모델 비교 분석</vt:lpstr>
      <vt:lpstr>2. 프로젝트 수행과정 – 최적화 모델 결과</vt:lpstr>
      <vt:lpstr>2. 프로젝트 수행과정 – 중간 평가 피드백</vt:lpstr>
      <vt:lpstr>3. 프로젝트 수행결과 – 주요 기능 및 상세 이미지</vt:lpstr>
      <vt:lpstr>3. 프로젝트 수행결과</vt:lpstr>
      <vt:lpstr>4. 예상효과</vt:lpstr>
      <vt:lpstr>5. 프로젝트를 통해 배운 점</vt:lpstr>
      <vt:lpstr>6. 참고자료 – 개발 및 논문을 위해 사용함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사용자</dc:creator>
  <cp:lastModifiedBy>주열 박</cp:lastModifiedBy>
  <cp:revision>33</cp:revision>
  <dcterms:created xsi:type="dcterms:W3CDTF">2023-04-13T04:10:13Z</dcterms:created>
  <dcterms:modified xsi:type="dcterms:W3CDTF">2024-12-05T14:46:56Z</dcterms:modified>
</cp:coreProperties>
</file>